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58" r:id="rId4"/>
    <p:sldId id="263" r:id="rId5"/>
    <p:sldId id="265" r:id="rId6"/>
    <p:sldId id="276" r:id="rId7"/>
    <p:sldId id="274" r:id="rId8"/>
    <p:sldId id="275" r:id="rId9"/>
    <p:sldId id="27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00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739" autoAdjust="0"/>
    <p:restoredTop sz="94660"/>
  </p:normalViewPr>
  <p:slideViewPr>
    <p:cSldViewPr>
      <p:cViewPr>
        <p:scale>
          <a:sx n="60" d="100"/>
          <a:sy n="60" d="100"/>
        </p:scale>
        <p:origin x="-576" y="-4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6F2EF6-C6A9-49F1-B55F-0D36BF21F315}"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US"/>
        </a:p>
      </dgm:t>
    </dgm:pt>
    <dgm:pt modelId="{7A65828A-70DF-444C-9018-64E5E0DDD1F2}">
      <dgm:prSet phldrT="[Text]" custT="1"/>
      <dgm:spPr/>
      <dgm:t>
        <a:bodyPr/>
        <a:lstStyle/>
        <a:p>
          <a:r>
            <a:rPr lang="fr-FR" sz="1800" b="1" noProof="0" dirty="0" smtClean="0">
              <a:solidFill>
                <a:schemeClr val="bg1">
                  <a:lumMod val="95000"/>
                  <a:lumOff val="5000"/>
                </a:schemeClr>
              </a:solidFill>
            </a:rPr>
            <a:t>FORCES DIRECTRICES</a:t>
          </a:r>
        </a:p>
        <a:p>
          <a:r>
            <a:rPr lang="fr-FR" sz="1400" noProof="0" dirty="0" smtClean="0">
              <a:solidFill>
                <a:schemeClr val="bg1">
                  <a:lumMod val="95000"/>
                  <a:lumOff val="5000"/>
                </a:schemeClr>
              </a:solidFill>
            </a:rPr>
            <a:t>-  Les tendances sectoriels basic</a:t>
          </a:r>
        </a:p>
        <a:p>
          <a:r>
            <a:rPr lang="fr-FR" sz="1400" noProof="0" dirty="0" smtClean="0">
              <a:solidFill>
                <a:schemeClr val="bg1">
                  <a:lumMod val="95000"/>
                  <a:lumOff val="5000"/>
                </a:schemeClr>
              </a:solidFill>
            </a:rPr>
            <a:t> Ex: le transport, les industries, l’agriculture, le tourisme</a:t>
          </a:r>
          <a:endParaRPr lang="fr-FR" sz="1400" noProof="0" dirty="0">
            <a:solidFill>
              <a:schemeClr val="bg1">
                <a:lumMod val="95000"/>
                <a:lumOff val="5000"/>
              </a:schemeClr>
            </a:solidFill>
          </a:endParaRPr>
        </a:p>
      </dgm:t>
    </dgm:pt>
    <dgm:pt modelId="{1DE714C4-3C8E-4AD5-98BE-8E2FDDB6B506}" type="parTrans" cxnId="{1AFA1C83-DFF8-4D2A-8038-BBBAF20D7535}">
      <dgm:prSet/>
      <dgm:spPr/>
      <dgm:t>
        <a:bodyPr/>
        <a:lstStyle/>
        <a:p>
          <a:endParaRPr lang="fr-FR" noProof="0">
            <a:solidFill>
              <a:schemeClr val="bg1">
                <a:lumMod val="95000"/>
                <a:lumOff val="5000"/>
              </a:schemeClr>
            </a:solidFill>
          </a:endParaRPr>
        </a:p>
      </dgm:t>
    </dgm:pt>
    <dgm:pt modelId="{7156B6F0-A6C3-4CB3-9F64-608DE0B1B2B0}" type="sibTrans" cxnId="{1AFA1C83-DFF8-4D2A-8038-BBBAF20D7535}">
      <dgm:prSet/>
      <dgm:spPr/>
      <dgm:t>
        <a:bodyPr/>
        <a:lstStyle/>
        <a:p>
          <a:endParaRPr lang="fr-FR" sz="1400" noProof="0">
            <a:solidFill>
              <a:schemeClr val="bg1">
                <a:lumMod val="95000"/>
                <a:lumOff val="5000"/>
              </a:schemeClr>
            </a:solidFill>
          </a:endParaRPr>
        </a:p>
      </dgm:t>
    </dgm:pt>
    <dgm:pt modelId="{82A8D6FC-72F6-4FEC-8677-05B6F7931361}">
      <dgm:prSet phldrT="[Text]" custT="1"/>
      <dgm:spPr/>
      <dgm:t>
        <a:bodyPr/>
        <a:lstStyle/>
        <a:p>
          <a:pPr>
            <a:lnSpc>
              <a:spcPct val="100000"/>
            </a:lnSpc>
          </a:pPr>
          <a:r>
            <a:rPr lang="fr-FR" sz="1800" b="1" noProof="0" dirty="0" smtClean="0">
              <a:solidFill>
                <a:schemeClr val="bg1">
                  <a:lumMod val="95000"/>
                  <a:lumOff val="5000"/>
                </a:schemeClr>
              </a:solidFill>
            </a:rPr>
            <a:t>PR</a:t>
          </a:r>
          <a:r>
            <a:rPr lang="fr-FR" sz="1800" b="1" noProof="0" dirty="0" smtClean="0">
              <a:solidFill>
                <a:schemeClr val="bg1">
                  <a:lumMod val="95000"/>
                  <a:lumOff val="5000"/>
                </a:schemeClr>
              </a:solidFill>
              <a:latin typeface="Cambria"/>
            </a:rPr>
            <a:t>É</a:t>
          </a:r>
          <a:r>
            <a:rPr lang="fr-FR" sz="1800" b="1" noProof="0" dirty="0" smtClean="0">
              <a:solidFill>
                <a:schemeClr val="bg1">
                  <a:lumMod val="95000"/>
                  <a:lumOff val="5000"/>
                </a:schemeClr>
              </a:solidFill>
            </a:rPr>
            <a:t>SSION</a:t>
          </a:r>
        </a:p>
        <a:p>
          <a:pPr>
            <a:lnSpc>
              <a:spcPct val="100000"/>
            </a:lnSpc>
          </a:pPr>
          <a:r>
            <a:rPr lang="fr-FR" sz="1400" noProof="0" dirty="0" smtClean="0">
              <a:solidFill>
                <a:schemeClr val="bg1">
                  <a:lumMod val="95000"/>
                  <a:lumOff val="5000"/>
                </a:schemeClr>
              </a:solidFill>
            </a:rPr>
            <a:t>- Les activités humaines qui affectent directement l'environnement</a:t>
          </a:r>
        </a:p>
        <a:p>
          <a:pPr>
            <a:lnSpc>
              <a:spcPct val="100000"/>
            </a:lnSpc>
          </a:pPr>
          <a:r>
            <a:rPr lang="fr-FR" sz="1400" noProof="0" dirty="0" smtClean="0">
              <a:solidFill>
                <a:schemeClr val="bg1">
                  <a:lumMod val="95000"/>
                  <a:lumOff val="5000"/>
                </a:schemeClr>
              </a:solidFill>
            </a:rPr>
            <a:t>Ex: les émissions de Co2</a:t>
          </a:r>
          <a:endParaRPr lang="fr-FR" sz="1400" noProof="0" dirty="0">
            <a:solidFill>
              <a:schemeClr val="bg1">
                <a:lumMod val="95000"/>
                <a:lumOff val="5000"/>
              </a:schemeClr>
            </a:solidFill>
          </a:endParaRPr>
        </a:p>
      </dgm:t>
    </dgm:pt>
    <dgm:pt modelId="{43C51D67-9ECC-4E74-B858-0452735B95E4}" type="parTrans" cxnId="{608359FB-5A83-4D49-9C61-A1A6F12F668F}">
      <dgm:prSet/>
      <dgm:spPr/>
      <dgm:t>
        <a:bodyPr/>
        <a:lstStyle/>
        <a:p>
          <a:endParaRPr lang="fr-FR" noProof="0">
            <a:solidFill>
              <a:schemeClr val="bg1">
                <a:lumMod val="95000"/>
                <a:lumOff val="5000"/>
              </a:schemeClr>
            </a:solidFill>
          </a:endParaRPr>
        </a:p>
      </dgm:t>
    </dgm:pt>
    <dgm:pt modelId="{28952DEC-E715-42D9-A89E-BF7F5C9CE97A}" type="sibTrans" cxnId="{608359FB-5A83-4D49-9C61-A1A6F12F668F}">
      <dgm:prSet/>
      <dgm:spPr/>
      <dgm:t>
        <a:bodyPr/>
        <a:lstStyle/>
        <a:p>
          <a:endParaRPr lang="fr-FR" sz="1400" noProof="0" dirty="0">
            <a:solidFill>
              <a:schemeClr val="bg1">
                <a:lumMod val="95000"/>
                <a:lumOff val="5000"/>
              </a:schemeClr>
            </a:solidFill>
          </a:endParaRPr>
        </a:p>
      </dgm:t>
    </dgm:pt>
    <dgm:pt modelId="{7A577E18-330C-4900-A94C-FAB9DA8B17D8}">
      <dgm:prSet phldrT="[Text]" custT="1"/>
      <dgm:spPr/>
      <dgm:t>
        <a:bodyPr/>
        <a:lstStyle/>
        <a:p>
          <a:r>
            <a:rPr lang="fr-FR" sz="1800" b="1" noProof="0" dirty="0" smtClean="0">
              <a:solidFill>
                <a:schemeClr val="bg1">
                  <a:lumMod val="95000"/>
                  <a:lumOff val="5000"/>
                </a:schemeClr>
              </a:solidFill>
            </a:rPr>
            <a:t>L’ETAT</a:t>
          </a:r>
        </a:p>
        <a:p>
          <a:r>
            <a:rPr lang="fr-FR" sz="1400" noProof="0" dirty="0" smtClean="0">
              <a:solidFill>
                <a:schemeClr val="bg1">
                  <a:lumMod val="95000"/>
                  <a:lumOff val="5000"/>
                </a:schemeClr>
              </a:solidFill>
            </a:rPr>
            <a:t>- Les changements observables de l'environnement.</a:t>
          </a:r>
        </a:p>
        <a:p>
          <a:r>
            <a:rPr lang="fr-FR" sz="1400" noProof="0" dirty="0" smtClean="0">
              <a:solidFill>
                <a:schemeClr val="bg1">
                  <a:lumMod val="95000"/>
                  <a:lumOff val="5000"/>
                </a:schemeClr>
              </a:solidFill>
            </a:rPr>
            <a:t>Ex: une augmentation dans les températures</a:t>
          </a:r>
          <a:endParaRPr lang="fr-FR" sz="1400" noProof="0" dirty="0">
            <a:solidFill>
              <a:schemeClr val="bg1">
                <a:lumMod val="95000"/>
                <a:lumOff val="5000"/>
              </a:schemeClr>
            </a:solidFill>
          </a:endParaRPr>
        </a:p>
      </dgm:t>
    </dgm:pt>
    <dgm:pt modelId="{08972FFE-68BF-47C6-907D-30C524AF0615}" type="parTrans" cxnId="{B41FA621-160B-432B-BD18-0DCC87776F70}">
      <dgm:prSet/>
      <dgm:spPr/>
      <dgm:t>
        <a:bodyPr/>
        <a:lstStyle/>
        <a:p>
          <a:endParaRPr lang="fr-FR" noProof="0">
            <a:solidFill>
              <a:schemeClr val="bg1">
                <a:lumMod val="95000"/>
                <a:lumOff val="5000"/>
              </a:schemeClr>
            </a:solidFill>
          </a:endParaRPr>
        </a:p>
      </dgm:t>
    </dgm:pt>
    <dgm:pt modelId="{104BC147-D09A-48A9-B202-A219BCE95D1A}" type="sibTrans" cxnId="{B41FA621-160B-432B-BD18-0DCC87776F70}">
      <dgm:prSet/>
      <dgm:spPr/>
      <dgm:t>
        <a:bodyPr/>
        <a:lstStyle/>
        <a:p>
          <a:endParaRPr lang="fr-FR" sz="1400" noProof="0" dirty="0">
            <a:solidFill>
              <a:schemeClr val="bg1">
                <a:lumMod val="95000"/>
                <a:lumOff val="5000"/>
              </a:schemeClr>
            </a:solidFill>
          </a:endParaRPr>
        </a:p>
      </dgm:t>
    </dgm:pt>
    <dgm:pt modelId="{DB74E011-AFC5-4B70-96B8-1E0F075E133D}">
      <dgm:prSet phldrT="[Text]" custT="1"/>
      <dgm:spPr/>
      <dgm:t>
        <a:bodyPr/>
        <a:lstStyle/>
        <a:p>
          <a:r>
            <a:rPr lang="fr-FR" sz="1800" b="1" noProof="0" dirty="0" smtClean="0">
              <a:solidFill>
                <a:schemeClr val="bg1">
                  <a:lumMod val="95000"/>
                  <a:lumOff val="5000"/>
                </a:schemeClr>
              </a:solidFill>
            </a:rPr>
            <a:t>IMPACT</a:t>
          </a:r>
        </a:p>
        <a:p>
          <a:r>
            <a:rPr lang="fr-FR" sz="1100" noProof="0" dirty="0" smtClean="0">
              <a:solidFill>
                <a:schemeClr val="bg1">
                  <a:lumMod val="95000"/>
                  <a:lumOff val="5000"/>
                </a:schemeClr>
              </a:solidFill>
            </a:rPr>
            <a:t>- Les e</a:t>
          </a:r>
          <a:r>
            <a:rPr lang="fr-FR" sz="1400" noProof="0" dirty="0" smtClean="0">
              <a:solidFill>
                <a:schemeClr val="bg1">
                  <a:lumMod val="95000"/>
                  <a:lumOff val="5000"/>
                </a:schemeClr>
              </a:solidFill>
            </a:rPr>
            <a:t>ffets d'un changement de l'environnement</a:t>
          </a:r>
        </a:p>
        <a:p>
          <a:r>
            <a:rPr lang="fr-FR" sz="1400" noProof="0" dirty="0" smtClean="0">
              <a:solidFill>
                <a:schemeClr val="bg1">
                  <a:lumMod val="95000"/>
                  <a:lumOff val="5000"/>
                </a:schemeClr>
              </a:solidFill>
            </a:rPr>
            <a:t>Ex: Une diminution dans la production d’aliments</a:t>
          </a:r>
          <a:endParaRPr lang="fr-FR" sz="1400" noProof="0" dirty="0">
            <a:solidFill>
              <a:schemeClr val="bg1">
                <a:lumMod val="95000"/>
                <a:lumOff val="5000"/>
              </a:schemeClr>
            </a:solidFill>
          </a:endParaRPr>
        </a:p>
      </dgm:t>
    </dgm:pt>
    <dgm:pt modelId="{5F645FEF-C0A1-43A2-B470-1AC9499516BA}" type="parTrans" cxnId="{33314292-8325-4CD7-AC85-0391B4DBF38E}">
      <dgm:prSet/>
      <dgm:spPr/>
      <dgm:t>
        <a:bodyPr/>
        <a:lstStyle/>
        <a:p>
          <a:endParaRPr lang="fr-FR" noProof="0">
            <a:solidFill>
              <a:schemeClr val="bg1">
                <a:lumMod val="95000"/>
                <a:lumOff val="5000"/>
              </a:schemeClr>
            </a:solidFill>
          </a:endParaRPr>
        </a:p>
      </dgm:t>
    </dgm:pt>
    <dgm:pt modelId="{79C86B4E-50FC-4BFD-BAE6-813B2C5515E4}" type="sibTrans" cxnId="{33314292-8325-4CD7-AC85-0391B4DBF38E}">
      <dgm:prSet/>
      <dgm:spPr/>
      <dgm:t>
        <a:bodyPr/>
        <a:lstStyle/>
        <a:p>
          <a:endParaRPr lang="fr-FR" sz="1400" noProof="0" dirty="0">
            <a:solidFill>
              <a:schemeClr val="bg1">
                <a:lumMod val="95000"/>
                <a:lumOff val="5000"/>
              </a:schemeClr>
            </a:solidFill>
          </a:endParaRPr>
        </a:p>
      </dgm:t>
    </dgm:pt>
    <dgm:pt modelId="{9BFEFA94-55E9-46D7-ABCF-DE226B2EF422}">
      <dgm:prSet phldrT="[Text]" custT="1"/>
      <dgm:spPr/>
      <dgm:t>
        <a:bodyPr/>
        <a:lstStyle/>
        <a:p>
          <a:pPr>
            <a:lnSpc>
              <a:spcPct val="100000"/>
            </a:lnSpc>
          </a:pPr>
          <a:r>
            <a:rPr lang="fr-FR" sz="1800" b="1" noProof="0" dirty="0" smtClean="0">
              <a:solidFill>
                <a:schemeClr val="bg1">
                  <a:lumMod val="95000"/>
                  <a:lumOff val="5000"/>
                </a:schemeClr>
              </a:solidFill>
            </a:rPr>
            <a:t>RÉPONSE</a:t>
          </a:r>
        </a:p>
        <a:p>
          <a:pPr>
            <a:lnSpc>
              <a:spcPct val="100000"/>
            </a:lnSpc>
          </a:pPr>
          <a:r>
            <a:rPr lang="fr-FR" sz="1100" noProof="0" dirty="0" smtClean="0">
              <a:solidFill>
                <a:schemeClr val="bg1">
                  <a:lumMod val="95000"/>
                  <a:lumOff val="5000"/>
                </a:schemeClr>
              </a:solidFill>
            </a:rPr>
            <a:t>-  Le réponse de l</a:t>
          </a:r>
          <a:r>
            <a:rPr lang="fr-FR" sz="1400" noProof="0" dirty="0" smtClean="0">
              <a:solidFill>
                <a:schemeClr val="bg1">
                  <a:lumMod val="95000"/>
                  <a:lumOff val="5000"/>
                </a:schemeClr>
              </a:solidFill>
            </a:rPr>
            <a:t>a façon dont une société résout le problème</a:t>
          </a:r>
        </a:p>
        <a:p>
          <a:pPr>
            <a:lnSpc>
              <a:spcPct val="100000"/>
            </a:lnSpc>
          </a:pPr>
          <a:r>
            <a:rPr lang="fr-FR" sz="1400" noProof="0" dirty="0" smtClean="0">
              <a:solidFill>
                <a:schemeClr val="bg1">
                  <a:lumMod val="95000"/>
                  <a:lumOff val="5000"/>
                </a:schemeClr>
              </a:solidFill>
            </a:rPr>
            <a:t>Ex: les taxes sur les énergies</a:t>
          </a:r>
          <a:endParaRPr lang="fr-FR" sz="1400" noProof="0" dirty="0">
            <a:solidFill>
              <a:schemeClr val="bg1">
                <a:lumMod val="95000"/>
                <a:lumOff val="5000"/>
              </a:schemeClr>
            </a:solidFill>
          </a:endParaRPr>
        </a:p>
      </dgm:t>
    </dgm:pt>
    <dgm:pt modelId="{76424721-7439-442C-8EA3-1AAE9AC4791A}" type="parTrans" cxnId="{DF07B143-D796-499A-AA02-E76D0698DEAC}">
      <dgm:prSet/>
      <dgm:spPr/>
      <dgm:t>
        <a:bodyPr/>
        <a:lstStyle/>
        <a:p>
          <a:endParaRPr lang="fr-FR" noProof="0">
            <a:solidFill>
              <a:schemeClr val="bg1">
                <a:lumMod val="95000"/>
                <a:lumOff val="5000"/>
              </a:schemeClr>
            </a:solidFill>
          </a:endParaRPr>
        </a:p>
      </dgm:t>
    </dgm:pt>
    <dgm:pt modelId="{C654F8DA-EC77-4F1E-9E65-D3B0091AF7E5}" type="sibTrans" cxnId="{DF07B143-D796-499A-AA02-E76D0698DEAC}">
      <dgm:prSet/>
      <dgm:spPr/>
      <dgm:t>
        <a:bodyPr/>
        <a:lstStyle/>
        <a:p>
          <a:endParaRPr lang="fr-FR" sz="1400" noProof="0" dirty="0">
            <a:solidFill>
              <a:schemeClr val="bg1">
                <a:lumMod val="95000"/>
                <a:lumOff val="5000"/>
              </a:schemeClr>
            </a:solidFill>
          </a:endParaRPr>
        </a:p>
      </dgm:t>
    </dgm:pt>
    <dgm:pt modelId="{C24E7C0A-E85D-45AC-83DB-2A2A57D2D4B9}" type="pres">
      <dgm:prSet presAssocID="{D96F2EF6-C6A9-49F1-B55F-0D36BF21F315}" presName="cycle" presStyleCnt="0">
        <dgm:presLayoutVars>
          <dgm:dir/>
          <dgm:resizeHandles val="exact"/>
        </dgm:presLayoutVars>
      </dgm:prSet>
      <dgm:spPr/>
      <dgm:t>
        <a:bodyPr/>
        <a:lstStyle/>
        <a:p>
          <a:endParaRPr lang="en-US"/>
        </a:p>
      </dgm:t>
    </dgm:pt>
    <dgm:pt modelId="{60C7C95F-07E5-46EA-9867-089CC2A957A0}" type="pres">
      <dgm:prSet presAssocID="{7A65828A-70DF-444C-9018-64E5E0DDD1F2}" presName="node" presStyleLbl="node1" presStyleIdx="0" presStyleCnt="5" custScaleX="153779" custScaleY="99406">
        <dgm:presLayoutVars>
          <dgm:bulletEnabled val="1"/>
        </dgm:presLayoutVars>
      </dgm:prSet>
      <dgm:spPr/>
      <dgm:t>
        <a:bodyPr/>
        <a:lstStyle/>
        <a:p>
          <a:endParaRPr lang="en-US"/>
        </a:p>
      </dgm:t>
    </dgm:pt>
    <dgm:pt modelId="{A1E88C6A-7456-48EE-B355-1E1E832E4122}" type="pres">
      <dgm:prSet presAssocID="{7A65828A-70DF-444C-9018-64E5E0DDD1F2}" presName="spNode" presStyleCnt="0"/>
      <dgm:spPr/>
    </dgm:pt>
    <dgm:pt modelId="{A4A282BF-055F-42F4-932B-62FE8344108C}" type="pres">
      <dgm:prSet presAssocID="{7156B6F0-A6C3-4CB3-9F64-608DE0B1B2B0}" presName="sibTrans" presStyleLbl="sibTrans1D1" presStyleIdx="0" presStyleCnt="5"/>
      <dgm:spPr/>
      <dgm:t>
        <a:bodyPr/>
        <a:lstStyle/>
        <a:p>
          <a:endParaRPr lang="en-US"/>
        </a:p>
      </dgm:t>
    </dgm:pt>
    <dgm:pt modelId="{83E4A2D5-7BA3-4CDE-BB8B-3E8EA6C319FD}" type="pres">
      <dgm:prSet presAssocID="{82A8D6FC-72F6-4FEC-8677-05B6F7931361}" presName="node" presStyleLbl="node1" presStyleIdx="1" presStyleCnt="5" custScaleX="137406" custScaleY="106857" custRadScaleRad="96484" custRadScaleInc="34599">
        <dgm:presLayoutVars>
          <dgm:bulletEnabled val="1"/>
        </dgm:presLayoutVars>
      </dgm:prSet>
      <dgm:spPr/>
      <dgm:t>
        <a:bodyPr/>
        <a:lstStyle/>
        <a:p>
          <a:endParaRPr lang="en-US"/>
        </a:p>
      </dgm:t>
    </dgm:pt>
    <dgm:pt modelId="{FC69CBC4-7873-48B8-BDBF-8504940AB44D}" type="pres">
      <dgm:prSet presAssocID="{82A8D6FC-72F6-4FEC-8677-05B6F7931361}" presName="spNode" presStyleCnt="0"/>
      <dgm:spPr/>
    </dgm:pt>
    <dgm:pt modelId="{E8D6915A-85F6-45D4-8AC0-B04389789E4C}" type="pres">
      <dgm:prSet presAssocID="{28952DEC-E715-42D9-A89E-BF7F5C9CE97A}" presName="sibTrans" presStyleLbl="sibTrans1D1" presStyleIdx="1" presStyleCnt="5"/>
      <dgm:spPr/>
      <dgm:t>
        <a:bodyPr/>
        <a:lstStyle/>
        <a:p>
          <a:endParaRPr lang="en-US"/>
        </a:p>
      </dgm:t>
    </dgm:pt>
    <dgm:pt modelId="{9B329960-3EEE-44D3-833F-0966C54FE0B7}" type="pres">
      <dgm:prSet presAssocID="{7A577E18-330C-4900-A94C-FAB9DA8B17D8}" presName="node" presStyleLbl="node1" presStyleIdx="2" presStyleCnt="5" custScaleX="139269" custRadScaleRad="109558" custRadScaleInc="-26671">
        <dgm:presLayoutVars>
          <dgm:bulletEnabled val="1"/>
        </dgm:presLayoutVars>
      </dgm:prSet>
      <dgm:spPr/>
      <dgm:t>
        <a:bodyPr/>
        <a:lstStyle/>
        <a:p>
          <a:endParaRPr lang="en-US"/>
        </a:p>
      </dgm:t>
    </dgm:pt>
    <dgm:pt modelId="{44D96038-90DC-4883-B0F7-52B259432AC0}" type="pres">
      <dgm:prSet presAssocID="{7A577E18-330C-4900-A94C-FAB9DA8B17D8}" presName="spNode" presStyleCnt="0"/>
      <dgm:spPr/>
    </dgm:pt>
    <dgm:pt modelId="{5D992F00-AB98-4072-9AAA-40D0B7ED7118}" type="pres">
      <dgm:prSet presAssocID="{104BC147-D09A-48A9-B202-A219BCE95D1A}" presName="sibTrans" presStyleLbl="sibTrans1D1" presStyleIdx="2" presStyleCnt="5"/>
      <dgm:spPr/>
      <dgm:t>
        <a:bodyPr/>
        <a:lstStyle/>
        <a:p>
          <a:endParaRPr lang="en-US"/>
        </a:p>
      </dgm:t>
    </dgm:pt>
    <dgm:pt modelId="{11016185-7EFE-49D1-B6C6-A4841B89F675}" type="pres">
      <dgm:prSet presAssocID="{DB74E011-AFC5-4B70-96B8-1E0F075E133D}" presName="node" presStyleLbl="node1" presStyleIdx="3" presStyleCnt="5" custScaleX="139269" custRadScaleRad="109558" custRadScaleInc="26671">
        <dgm:presLayoutVars>
          <dgm:bulletEnabled val="1"/>
        </dgm:presLayoutVars>
      </dgm:prSet>
      <dgm:spPr/>
      <dgm:t>
        <a:bodyPr/>
        <a:lstStyle/>
        <a:p>
          <a:endParaRPr lang="en-US"/>
        </a:p>
      </dgm:t>
    </dgm:pt>
    <dgm:pt modelId="{84E534CF-9F40-4F66-8BC8-3CE2C57DF720}" type="pres">
      <dgm:prSet presAssocID="{DB74E011-AFC5-4B70-96B8-1E0F075E133D}" presName="spNode" presStyleCnt="0"/>
      <dgm:spPr/>
    </dgm:pt>
    <dgm:pt modelId="{79AD7A6C-424C-49E4-9A94-5845AD6CCA78}" type="pres">
      <dgm:prSet presAssocID="{79C86B4E-50FC-4BFD-BAE6-813B2C5515E4}" presName="sibTrans" presStyleLbl="sibTrans1D1" presStyleIdx="3" presStyleCnt="5"/>
      <dgm:spPr/>
      <dgm:t>
        <a:bodyPr/>
        <a:lstStyle/>
        <a:p>
          <a:endParaRPr lang="en-US"/>
        </a:p>
      </dgm:t>
    </dgm:pt>
    <dgm:pt modelId="{6562F2F7-13DC-4AA5-96AD-9E66D590A0AD}" type="pres">
      <dgm:prSet presAssocID="{9BFEFA94-55E9-46D7-ABCF-DE226B2EF422}" presName="node" presStyleLbl="node1" presStyleIdx="4" presStyleCnt="5" custScaleX="137406" custScaleY="106857" custRadScaleRad="96484" custRadScaleInc="-34599">
        <dgm:presLayoutVars>
          <dgm:bulletEnabled val="1"/>
        </dgm:presLayoutVars>
      </dgm:prSet>
      <dgm:spPr/>
      <dgm:t>
        <a:bodyPr/>
        <a:lstStyle/>
        <a:p>
          <a:endParaRPr lang="en-US"/>
        </a:p>
      </dgm:t>
    </dgm:pt>
    <dgm:pt modelId="{43B80EAC-0BF4-484E-A1DD-C2C1DF70E55B}" type="pres">
      <dgm:prSet presAssocID="{9BFEFA94-55E9-46D7-ABCF-DE226B2EF422}" presName="spNode" presStyleCnt="0"/>
      <dgm:spPr/>
    </dgm:pt>
    <dgm:pt modelId="{3FA5B852-8517-4209-B7B4-2D35B7877A38}" type="pres">
      <dgm:prSet presAssocID="{C654F8DA-EC77-4F1E-9E65-D3B0091AF7E5}" presName="sibTrans" presStyleLbl="sibTrans1D1" presStyleIdx="4" presStyleCnt="5"/>
      <dgm:spPr/>
      <dgm:t>
        <a:bodyPr/>
        <a:lstStyle/>
        <a:p>
          <a:endParaRPr lang="en-US"/>
        </a:p>
      </dgm:t>
    </dgm:pt>
  </dgm:ptLst>
  <dgm:cxnLst>
    <dgm:cxn modelId="{BB5E4BB8-FCDD-4181-B105-AB7AC5449B10}" type="presOf" srcId="{7A65828A-70DF-444C-9018-64E5E0DDD1F2}" destId="{60C7C95F-07E5-46EA-9867-089CC2A957A0}" srcOrd="0" destOrd="0" presId="urn:microsoft.com/office/officeart/2005/8/layout/cycle6"/>
    <dgm:cxn modelId="{33314292-8325-4CD7-AC85-0391B4DBF38E}" srcId="{D96F2EF6-C6A9-49F1-B55F-0D36BF21F315}" destId="{DB74E011-AFC5-4B70-96B8-1E0F075E133D}" srcOrd="3" destOrd="0" parTransId="{5F645FEF-C0A1-43A2-B470-1AC9499516BA}" sibTransId="{79C86B4E-50FC-4BFD-BAE6-813B2C5515E4}"/>
    <dgm:cxn modelId="{E6DAA3A0-8A96-42A7-8CF5-34FACF3D689B}" type="presOf" srcId="{C654F8DA-EC77-4F1E-9E65-D3B0091AF7E5}" destId="{3FA5B852-8517-4209-B7B4-2D35B7877A38}" srcOrd="0" destOrd="0" presId="urn:microsoft.com/office/officeart/2005/8/layout/cycle6"/>
    <dgm:cxn modelId="{B41FA621-160B-432B-BD18-0DCC87776F70}" srcId="{D96F2EF6-C6A9-49F1-B55F-0D36BF21F315}" destId="{7A577E18-330C-4900-A94C-FAB9DA8B17D8}" srcOrd="2" destOrd="0" parTransId="{08972FFE-68BF-47C6-907D-30C524AF0615}" sibTransId="{104BC147-D09A-48A9-B202-A219BCE95D1A}"/>
    <dgm:cxn modelId="{9008B136-D4A4-4EC4-BD7D-5D7269AC0120}" type="presOf" srcId="{7A577E18-330C-4900-A94C-FAB9DA8B17D8}" destId="{9B329960-3EEE-44D3-833F-0966C54FE0B7}" srcOrd="0" destOrd="0" presId="urn:microsoft.com/office/officeart/2005/8/layout/cycle6"/>
    <dgm:cxn modelId="{C9FF4A73-7B36-4212-9299-7B79E02B0E03}" type="presOf" srcId="{DB74E011-AFC5-4B70-96B8-1E0F075E133D}" destId="{11016185-7EFE-49D1-B6C6-A4841B89F675}" srcOrd="0" destOrd="0" presId="urn:microsoft.com/office/officeart/2005/8/layout/cycle6"/>
    <dgm:cxn modelId="{E7234F91-7BC2-4990-88DC-58D5EE96C14A}" type="presOf" srcId="{7156B6F0-A6C3-4CB3-9F64-608DE0B1B2B0}" destId="{A4A282BF-055F-42F4-932B-62FE8344108C}" srcOrd="0" destOrd="0" presId="urn:microsoft.com/office/officeart/2005/8/layout/cycle6"/>
    <dgm:cxn modelId="{C43F5968-1175-40C9-9EC9-F481EA2E51B7}" type="presOf" srcId="{79C86B4E-50FC-4BFD-BAE6-813B2C5515E4}" destId="{79AD7A6C-424C-49E4-9A94-5845AD6CCA78}" srcOrd="0" destOrd="0" presId="urn:microsoft.com/office/officeart/2005/8/layout/cycle6"/>
    <dgm:cxn modelId="{B4BE8AA8-4F50-4BFB-AA99-71328F1E7873}" type="presOf" srcId="{28952DEC-E715-42D9-A89E-BF7F5C9CE97A}" destId="{E8D6915A-85F6-45D4-8AC0-B04389789E4C}" srcOrd="0" destOrd="0" presId="urn:microsoft.com/office/officeart/2005/8/layout/cycle6"/>
    <dgm:cxn modelId="{86E26E36-CDD2-411F-94C0-66BEDF44108B}" type="presOf" srcId="{82A8D6FC-72F6-4FEC-8677-05B6F7931361}" destId="{83E4A2D5-7BA3-4CDE-BB8B-3E8EA6C319FD}" srcOrd="0" destOrd="0" presId="urn:microsoft.com/office/officeart/2005/8/layout/cycle6"/>
    <dgm:cxn modelId="{608359FB-5A83-4D49-9C61-A1A6F12F668F}" srcId="{D96F2EF6-C6A9-49F1-B55F-0D36BF21F315}" destId="{82A8D6FC-72F6-4FEC-8677-05B6F7931361}" srcOrd="1" destOrd="0" parTransId="{43C51D67-9ECC-4E74-B858-0452735B95E4}" sibTransId="{28952DEC-E715-42D9-A89E-BF7F5C9CE97A}"/>
    <dgm:cxn modelId="{F53C6935-A1CC-43B9-81A3-BE9B5E479655}" type="presOf" srcId="{104BC147-D09A-48A9-B202-A219BCE95D1A}" destId="{5D992F00-AB98-4072-9AAA-40D0B7ED7118}" srcOrd="0" destOrd="0" presId="urn:microsoft.com/office/officeart/2005/8/layout/cycle6"/>
    <dgm:cxn modelId="{BEA8D40A-B752-4E3F-AB4D-DB62118D4528}" type="presOf" srcId="{9BFEFA94-55E9-46D7-ABCF-DE226B2EF422}" destId="{6562F2F7-13DC-4AA5-96AD-9E66D590A0AD}" srcOrd="0" destOrd="0" presId="urn:microsoft.com/office/officeart/2005/8/layout/cycle6"/>
    <dgm:cxn modelId="{F0D311DF-82FF-4381-9081-DB641E18B02B}" type="presOf" srcId="{D96F2EF6-C6A9-49F1-B55F-0D36BF21F315}" destId="{C24E7C0A-E85D-45AC-83DB-2A2A57D2D4B9}" srcOrd="0" destOrd="0" presId="urn:microsoft.com/office/officeart/2005/8/layout/cycle6"/>
    <dgm:cxn modelId="{DF07B143-D796-499A-AA02-E76D0698DEAC}" srcId="{D96F2EF6-C6A9-49F1-B55F-0D36BF21F315}" destId="{9BFEFA94-55E9-46D7-ABCF-DE226B2EF422}" srcOrd="4" destOrd="0" parTransId="{76424721-7439-442C-8EA3-1AAE9AC4791A}" sibTransId="{C654F8DA-EC77-4F1E-9E65-D3B0091AF7E5}"/>
    <dgm:cxn modelId="{1AFA1C83-DFF8-4D2A-8038-BBBAF20D7535}" srcId="{D96F2EF6-C6A9-49F1-B55F-0D36BF21F315}" destId="{7A65828A-70DF-444C-9018-64E5E0DDD1F2}" srcOrd="0" destOrd="0" parTransId="{1DE714C4-3C8E-4AD5-98BE-8E2FDDB6B506}" sibTransId="{7156B6F0-A6C3-4CB3-9F64-608DE0B1B2B0}"/>
    <dgm:cxn modelId="{488BB97C-DDE9-4B50-A818-2B1859CFAF9A}" type="presParOf" srcId="{C24E7C0A-E85D-45AC-83DB-2A2A57D2D4B9}" destId="{60C7C95F-07E5-46EA-9867-089CC2A957A0}" srcOrd="0" destOrd="0" presId="urn:microsoft.com/office/officeart/2005/8/layout/cycle6"/>
    <dgm:cxn modelId="{F430AB2A-39C9-44AB-AC01-13EB64255CFE}" type="presParOf" srcId="{C24E7C0A-E85D-45AC-83DB-2A2A57D2D4B9}" destId="{A1E88C6A-7456-48EE-B355-1E1E832E4122}" srcOrd="1" destOrd="0" presId="urn:microsoft.com/office/officeart/2005/8/layout/cycle6"/>
    <dgm:cxn modelId="{D32C880E-88C4-4890-A124-D7BEF44F6C16}" type="presParOf" srcId="{C24E7C0A-E85D-45AC-83DB-2A2A57D2D4B9}" destId="{A4A282BF-055F-42F4-932B-62FE8344108C}" srcOrd="2" destOrd="0" presId="urn:microsoft.com/office/officeart/2005/8/layout/cycle6"/>
    <dgm:cxn modelId="{2858B62A-6B4B-4613-A6CE-4E420998419F}" type="presParOf" srcId="{C24E7C0A-E85D-45AC-83DB-2A2A57D2D4B9}" destId="{83E4A2D5-7BA3-4CDE-BB8B-3E8EA6C319FD}" srcOrd="3" destOrd="0" presId="urn:microsoft.com/office/officeart/2005/8/layout/cycle6"/>
    <dgm:cxn modelId="{DA9FB5DA-9077-4E4F-8881-AF99D7C97704}" type="presParOf" srcId="{C24E7C0A-E85D-45AC-83DB-2A2A57D2D4B9}" destId="{FC69CBC4-7873-48B8-BDBF-8504940AB44D}" srcOrd="4" destOrd="0" presId="urn:microsoft.com/office/officeart/2005/8/layout/cycle6"/>
    <dgm:cxn modelId="{E1D25407-5C77-4CD2-9C34-0D266FCA0461}" type="presParOf" srcId="{C24E7C0A-E85D-45AC-83DB-2A2A57D2D4B9}" destId="{E8D6915A-85F6-45D4-8AC0-B04389789E4C}" srcOrd="5" destOrd="0" presId="urn:microsoft.com/office/officeart/2005/8/layout/cycle6"/>
    <dgm:cxn modelId="{9034F6F1-96E5-465B-A449-1465FFB5EB57}" type="presParOf" srcId="{C24E7C0A-E85D-45AC-83DB-2A2A57D2D4B9}" destId="{9B329960-3EEE-44D3-833F-0966C54FE0B7}" srcOrd="6" destOrd="0" presId="urn:microsoft.com/office/officeart/2005/8/layout/cycle6"/>
    <dgm:cxn modelId="{18A3D2DE-EDC8-4473-8CFB-88ABF516C49F}" type="presParOf" srcId="{C24E7C0A-E85D-45AC-83DB-2A2A57D2D4B9}" destId="{44D96038-90DC-4883-B0F7-52B259432AC0}" srcOrd="7" destOrd="0" presId="urn:microsoft.com/office/officeart/2005/8/layout/cycle6"/>
    <dgm:cxn modelId="{8975758B-27BB-4DB5-A04A-09B5F6166EBD}" type="presParOf" srcId="{C24E7C0A-E85D-45AC-83DB-2A2A57D2D4B9}" destId="{5D992F00-AB98-4072-9AAA-40D0B7ED7118}" srcOrd="8" destOrd="0" presId="urn:microsoft.com/office/officeart/2005/8/layout/cycle6"/>
    <dgm:cxn modelId="{681E31F2-3448-4179-A39A-84EF29808358}" type="presParOf" srcId="{C24E7C0A-E85D-45AC-83DB-2A2A57D2D4B9}" destId="{11016185-7EFE-49D1-B6C6-A4841B89F675}" srcOrd="9" destOrd="0" presId="urn:microsoft.com/office/officeart/2005/8/layout/cycle6"/>
    <dgm:cxn modelId="{B934D36E-507A-45F3-90C4-8680EB1488E1}" type="presParOf" srcId="{C24E7C0A-E85D-45AC-83DB-2A2A57D2D4B9}" destId="{84E534CF-9F40-4F66-8BC8-3CE2C57DF720}" srcOrd="10" destOrd="0" presId="urn:microsoft.com/office/officeart/2005/8/layout/cycle6"/>
    <dgm:cxn modelId="{F74FE382-ECDD-4DF2-8640-AD7E2FAE9D39}" type="presParOf" srcId="{C24E7C0A-E85D-45AC-83DB-2A2A57D2D4B9}" destId="{79AD7A6C-424C-49E4-9A94-5845AD6CCA78}" srcOrd="11" destOrd="0" presId="urn:microsoft.com/office/officeart/2005/8/layout/cycle6"/>
    <dgm:cxn modelId="{FC5396CA-66E2-44E7-9AD0-09A441D220E7}" type="presParOf" srcId="{C24E7C0A-E85D-45AC-83DB-2A2A57D2D4B9}" destId="{6562F2F7-13DC-4AA5-96AD-9E66D590A0AD}" srcOrd="12" destOrd="0" presId="urn:microsoft.com/office/officeart/2005/8/layout/cycle6"/>
    <dgm:cxn modelId="{78ECF089-B27B-488C-AFB7-5A46DDC1F9AF}" type="presParOf" srcId="{C24E7C0A-E85D-45AC-83DB-2A2A57D2D4B9}" destId="{43B80EAC-0BF4-484E-A1DD-C2C1DF70E55B}" srcOrd="13" destOrd="0" presId="urn:microsoft.com/office/officeart/2005/8/layout/cycle6"/>
    <dgm:cxn modelId="{0C3593A2-7FD1-4351-A423-C7ABBBB9F361}" type="presParOf" srcId="{C24E7C0A-E85D-45AC-83DB-2A2A57D2D4B9}" destId="{3FA5B852-8517-4209-B7B4-2D35B7877A38}" srcOrd="14" destOrd="0" presId="urn:microsoft.com/office/officeart/2005/8/layout/cycle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C7C95F-07E5-46EA-9867-089CC2A957A0}">
      <dsp:nvSpPr>
        <dsp:cNvPr id="0" name=""/>
        <dsp:cNvSpPr/>
      </dsp:nvSpPr>
      <dsp:spPr>
        <a:xfrm>
          <a:off x="2766516" y="4214"/>
          <a:ext cx="3077566" cy="129311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noProof="0" dirty="0" smtClean="0">
              <a:solidFill>
                <a:schemeClr val="bg1">
                  <a:lumMod val="95000"/>
                  <a:lumOff val="5000"/>
                </a:schemeClr>
              </a:solidFill>
            </a:rPr>
            <a:t>FORCES DIRECTRICES</a:t>
          </a:r>
        </a:p>
        <a:p>
          <a:pPr lvl="0" algn="ctr" defTabSz="800100">
            <a:lnSpc>
              <a:spcPct val="90000"/>
            </a:lnSpc>
            <a:spcBef>
              <a:spcPct val="0"/>
            </a:spcBef>
            <a:spcAft>
              <a:spcPct val="35000"/>
            </a:spcAft>
          </a:pPr>
          <a:r>
            <a:rPr lang="fr-FR" sz="1400" kern="1200" noProof="0" dirty="0" smtClean="0">
              <a:solidFill>
                <a:schemeClr val="bg1">
                  <a:lumMod val="95000"/>
                  <a:lumOff val="5000"/>
                </a:schemeClr>
              </a:solidFill>
            </a:rPr>
            <a:t>-  Les tendances sectoriels basic</a:t>
          </a:r>
        </a:p>
        <a:p>
          <a:pPr lvl="0" algn="ctr" defTabSz="800100">
            <a:lnSpc>
              <a:spcPct val="90000"/>
            </a:lnSpc>
            <a:spcBef>
              <a:spcPct val="0"/>
            </a:spcBef>
            <a:spcAft>
              <a:spcPct val="35000"/>
            </a:spcAft>
          </a:pPr>
          <a:r>
            <a:rPr lang="fr-FR" sz="1400" kern="1200" noProof="0" dirty="0" smtClean="0">
              <a:solidFill>
                <a:schemeClr val="bg1">
                  <a:lumMod val="95000"/>
                  <a:lumOff val="5000"/>
                </a:schemeClr>
              </a:solidFill>
            </a:rPr>
            <a:t> Ex: le transport, les industries, l’agriculture, le tourisme</a:t>
          </a:r>
          <a:endParaRPr lang="fr-FR" sz="1400" kern="1200" noProof="0" dirty="0">
            <a:solidFill>
              <a:schemeClr val="bg1">
                <a:lumMod val="95000"/>
                <a:lumOff val="5000"/>
              </a:schemeClr>
            </a:solidFill>
          </a:endParaRPr>
        </a:p>
      </dsp:txBody>
      <dsp:txXfrm>
        <a:off x="2766516" y="4214"/>
        <a:ext cx="3077566" cy="1293112"/>
      </dsp:txXfrm>
    </dsp:sp>
    <dsp:sp modelId="{A4A282BF-055F-42F4-932B-62FE8344108C}">
      <dsp:nvSpPr>
        <dsp:cNvPr id="0" name=""/>
        <dsp:cNvSpPr/>
      </dsp:nvSpPr>
      <dsp:spPr>
        <a:xfrm>
          <a:off x="1547669" y="525754"/>
          <a:ext cx="5200859" cy="5200859"/>
        </a:xfrm>
        <a:custGeom>
          <a:avLst/>
          <a:gdLst/>
          <a:ahLst/>
          <a:cxnLst/>
          <a:rect l="0" t="0" r="0" b="0"/>
          <a:pathLst>
            <a:path>
              <a:moveTo>
                <a:pt x="4305550" y="637065"/>
              </a:moveTo>
              <a:arcTo wR="2600429" hR="2600429" stAng="18658398" swAng="15793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3E4A2D5-7BA3-4CDE-BB8B-3E8EA6C319FD}">
      <dsp:nvSpPr>
        <dsp:cNvPr id="0" name=""/>
        <dsp:cNvSpPr/>
      </dsp:nvSpPr>
      <dsp:spPr>
        <a:xfrm>
          <a:off x="5403508" y="2133604"/>
          <a:ext cx="2749895" cy="13900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00000"/>
            </a:lnSpc>
            <a:spcBef>
              <a:spcPct val="0"/>
            </a:spcBef>
            <a:spcAft>
              <a:spcPct val="35000"/>
            </a:spcAft>
          </a:pPr>
          <a:r>
            <a:rPr lang="fr-FR" sz="1800" b="1" kern="1200" noProof="0" dirty="0" smtClean="0">
              <a:solidFill>
                <a:schemeClr val="bg1">
                  <a:lumMod val="95000"/>
                  <a:lumOff val="5000"/>
                </a:schemeClr>
              </a:solidFill>
            </a:rPr>
            <a:t>PR</a:t>
          </a:r>
          <a:r>
            <a:rPr lang="fr-FR" sz="1800" b="1" kern="1200" noProof="0" dirty="0" smtClean="0">
              <a:solidFill>
                <a:schemeClr val="bg1">
                  <a:lumMod val="95000"/>
                  <a:lumOff val="5000"/>
                </a:schemeClr>
              </a:solidFill>
              <a:latin typeface="Cambria"/>
            </a:rPr>
            <a:t>É</a:t>
          </a:r>
          <a:r>
            <a:rPr lang="fr-FR" sz="1800" b="1" kern="1200" noProof="0" dirty="0" smtClean="0">
              <a:solidFill>
                <a:schemeClr val="bg1">
                  <a:lumMod val="95000"/>
                  <a:lumOff val="5000"/>
                </a:schemeClr>
              </a:solidFill>
            </a:rPr>
            <a:t>SSION</a:t>
          </a:r>
        </a:p>
        <a:p>
          <a:pPr lvl="0" algn="ctr" defTabSz="800100">
            <a:lnSpc>
              <a:spcPct val="100000"/>
            </a:lnSpc>
            <a:spcBef>
              <a:spcPct val="0"/>
            </a:spcBef>
            <a:spcAft>
              <a:spcPct val="35000"/>
            </a:spcAft>
          </a:pPr>
          <a:r>
            <a:rPr lang="fr-FR" sz="1400" kern="1200" noProof="0" dirty="0" smtClean="0">
              <a:solidFill>
                <a:schemeClr val="bg1">
                  <a:lumMod val="95000"/>
                  <a:lumOff val="5000"/>
                </a:schemeClr>
              </a:solidFill>
            </a:rPr>
            <a:t>- Les activités humaines qui affectent directement l'environnement</a:t>
          </a:r>
        </a:p>
        <a:p>
          <a:pPr lvl="0" algn="ctr" defTabSz="800100">
            <a:lnSpc>
              <a:spcPct val="100000"/>
            </a:lnSpc>
            <a:spcBef>
              <a:spcPct val="0"/>
            </a:spcBef>
            <a:spcAft>
              <a:spcPct val="35000"/>
            </a:spcAft>
          </a:pPr>
          <a:r>
            <a:rPr lang="fr-FR" sz="1400" kern="1200" noProof="0" dirty="0" smtClean="0">
              <a:solidFill>
                <a:schemeClr val="bg1">
                  <a:lumMod val="95000"/>
                  <a:lumOff val="5000"/>
                </a:schemeClr>
              </a:solidFill>
            </a:rPr>
            <a:t>Ex: les émissions de Co2</a:t>
          </a:r>
          <a:endParaRPr lang="fr-FR" sz="1400" kern="1200" noProof="0" dirty="0">
            <a:solidFill>
              <a:schemeClr val="bg1">
                <a:lumMod val="95000"/>
                <a:lumOff val="5000"/>
              </a:schemeClr>
            </a:solidFill>
          </a:endParaRPr>
        </a:p>
      </dsp:txBody>
      <dsp:txXfrm>
        <a:off x="5403508" y="2133604"/>
        <a:ext cx="2749895" cy="1390038"/>
      </dsp:txXfrm>
    </dsp:sp>
    <dsp:sp modelId="{E8D6915A-85F6-45D4-8AC0-B04389789E4C}">
      <dsp:nvSpPr>
        <dsp:cNvPr id="0" name=""/>
        <dsp:cNvSpPr/>
      </dsp:nvSpPr>
      <dsp:spPr>
        <a:xfrm>
          <a:off x="1646469" y="1419853"/>
          <a:ext cx="5200859" cy="5200859"/>
        </a:xfrm>
        <a:custGeom>
          <a:avLst/>
          <a:gdLst/>
          <a:ahLst/>
          <a:cxnLst/>
          <a:rect l="0" t="0" r="0" b="0"/>
          <a:pathLst>
            <a:path>
              <a:moveTo>
                <a:pt x="5155224" y="2115394"/>
              </a:moveTo>
              <a:arcTo wR="2600429" hR="2600429" stAng="20955009" swAng="154479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B329960-3EEE-44D3-833F-0966C54FE0B7}">
      <dsp:nvSpPr>
        <dsp:cNvPr id="0" name=""/>
        <dsp:cNvSpPr/>
      </dsp:nvSpPr>
      <dsp:spPr>
        <a:xfrm>
          <a:off x="4832821" y="4704589"/>
          <a:ext cx="2787179" cy="13008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noProof="0" dirty="0" smtClean="0">
              <a:solidFill>
                <a:schemeClr val="bg1">
                  <a:lumMod val="95000"/>
                  <a:lumOff val="5000"/>
                </a:schemeClr>
              </a:solidFill>
            </a:rPr>
            <a:t>L’ETAT</a:t>
          </a:r>
        </a:p>
        <a:p>
          <a:pPr lvl="0" algn="ctr" defTabSz="800100">
            <a:lnSpc>
              <a:spcPct val="90000"/>
            </a:lnSpc>
            <a:spcBef>
              <a:spcPct val="0"/>
            </a:spcBef>
            <a:spcAft>
              <a:spcPct val="35000"/>
            </a:spcAft>
          </a:pPr>
          <a:r>
            <a:rPr lang="fr-FR" sz="1400" kern="1200" noProof="0" dirty="0" smtClean="0">
              <a:solidFill>
                <a:schemeClr val="bg1">
                  <a:lumMod val="95000"/>
                  <a:lumOff val="5000"/>
                </a:schemeClr>
              </a:solidFill>
            </a:rPr>
            <a:t>- Les changements observables de l'environnement.</a:t>
          </a:r>
        </a:p>
        <a:p>
          <a:pPr lvl="0" algn="ctr" defTabSz="800100">
            <a:lnSpc>
              <a:spcPct val="90000"/>
            </a:lnSpc>
            <a:spcBef>
              <a:spcPct val="0"/>
            </a:spcBef>
            <a:spcAft>
              <a:spcPct val="35000"/>
            </a:spcAft>
          </a:pPr>
          <a:r>
            <a:rPr lang="fr-FR" sz="1400" kern="1200" noProof="0" dirty="0" smtClean="0">
              <a:solidFill>
                <a:schemeClr val="bg1">
                  <a:lumMod val="95000"/>
                  <a:lumOff val="5000"/>
                </a:schemeClr>
              </a:solidFill>
            </a:rPr>
            <a:t>Ex: une augmentation dans les températures</a:t>
          </a:r>
          <a:endParaRPr lang="fr-FR" sz="1400" kern="1200" noProof="0" dirty="0">
            <a:solidFill>
              <a:schemeClr val="bg1">
                <a:lumMod val="95000"/>
                <a:lumOff val="5000"/>
              </a:schemeClr>
            </a:solidFill>
          </a:endParaRPr>
        </a:p>
      </dsp:txBody>
      <dsp:txXfrm>
        <a:off x="4832821" y="4704589"/>
        <a:ext cx="2787179" cy="1300839"/>
      </dsp:txXfrm>
    </dsp:sp>
    <dsp:sp modelId="{5D992F00-AB98-4072-9AAA-40D0B7ED7118}">
      <dsp:nvSpPr>
        <dsp:cNvPr id="0" name=""/>
        <dsp:cNvSpPr/>
      </dsp:nvSpPr>
      <dsp:spPr>
        <a:xfrm>
          <a:off x="1704870" y="908736"/>
          <a:ext cx="5200859" cy="5200859"/>
        </a:xfrm>
        <a:custGeom>
          <a:avLst/>
          <a:gdLst/>
          <a:ahLst/>
          <a:cxnLst/>
          <a:rect l="0" t="0" r="0" b="0"/>
          <a:pathLst>
            <a:path>
              <a:moveTo>
                <a:pt x="3315061" y="5100736"/>
              </a:moveTo>
              <a:arcTo wR="2600429" hR="2600429" stAng="4442947" swAng="1914105"/>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016185-7EFE-49D1-B6C6-A4841B89F675}">
      <dsp:nvSpPr>
        <dsp:cNvPr id="0" name=""/>
        <dsp:cNvSpPr/>
      </dsp:nvSpPr>
      <dsp:spPr>
        <a:xfrm>
          <a:off x="990599" y="4704589"/>
          <a:ext cx="2787179" cy="130083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FR" sz="1800" b="1" kern="1200" noProof="0" dirty="0" smtClean="0">
              <a:solidFill>
                <a:schemeClr val="bg1">
                  <a:lumMod val="95000"/>
                  <a:lumOff val="5000"/>
                </a:schemeClr>
              </a:solidFill>
            </a:rPr>
            <a:t>IMPACT</a:t>
          </a:r>
        </a:p>
        <a:p>
          <a:pPr lvl="0" algn="ctr" defTabSz="800100">
            <a:lnSpc>
              <a:spcPct val="90000"/>
            </a:lnSpc>
            <a:spcBef>
              <a:spcPct val="0"/>
            </a:spcBef>
            <a:spcAft>
              <a:spcPct val="35000"/>
            </a:spcAft>
          </a:pPr>
          <a:r>
            <a:rPr lang="fr-FR" sz="1100" kern="1200" noProof="0" dirty="0" smtClean="0">
              <a:solidFill>
                <a:schemeClr val="bg1">
                  <a:lumMod val="95000"/>
                  <a:lumOff val="5000"/>
                </a:schemeClr>
              </a:solidFill>
            </a:rPr>
            <a:t>- Les e</a:t>
          </a:r>
          <a:r>
            <a:rPr lang="fr-FR" sz="1400" kern="1200" noProof="0" dirty="0" smtClean="0">
              <a:solidFill>
                <a:schemeClr val="bg1">
                  <a:lumMod val="95000"/>
                  <a:lumOff val="5000"/>
                </a:schemeClr>
              </a:solidFill>
            </a:rPr>
            <a:t>ffets d'un changement de l'environnement</a:t>
          </a:r>
        </a:p>
        <a:p>
          <a:pPr lvl="0" algn="ctr" defTabSz="800100">
            <a:lnSpc>
              <a:spcPct val="90000"/>
            </a:lnSpc>
            <a:spcBef>
              <a:spcPct val="0"/>
            </a:spcBef>
            <a:spcAft>
              <a:spcPct val="35000"/>
            </a:spcAft>
          </a:pPr>
          <a:r>
            <a:rPr lang="fr-FR" sz="1400" kern="1200" noProof="0" dirty="0" smtClean="0">
              <a:solidFill>
                <a:schemeClr val="bg1">
                  <a:lumMod val="95000"/>
                  <a:lumOff val="5000"/>
                </a:schemeClr>
              </a:solidFill>
            </a:rPr>
            <a:t>Ex: Une diminution dans la production d’aliments</a:t>
          </a:r>
          <a:endParaRPr lang="fr-FR" sz="1400" kern="1200" noProof="0" dirty="0">
            <a:solidFill>
              <a:schemeClr val="bg1">
                <a:lumMod val="95000"/>
                <a:lumOff val="5000"/>
              </a:schemeClr>
            </a:solidFill>
          </a:endParaRPr>
        </a:p>
      </dsp:txBody>
      <dsp:txXfrm>
        <a:off x="990599" y="4704589"/>
        <a:ext cx="2787179" cy="1300839"/>
      </dsp:txXfrm>
    </dsp:sp>
    <dsp:sp modelId="{79AD7A6C-424C-49E4-9A94-5845AD6CCA78}">
      <dsp:nvSpPr>
        <dsp:cNvPr id="0" name=""/>
        <dsp:cNvSpPr/>
      </dsp:nvSpPr>
      <dsp:spPr>
        <a:xfrm>
          <a:off x="1763271" y="1419853"/>
          <a:ext cx="5200859" cy="5200859"/>
        </a:xfrm>
        <a:custGeom>
          <a:avLst/>
          <a:gdLst/>
          <a:ahLst/>
          <a:cxnLst/>
          <a:rect l="0" t="0" r="0" b="0"/>
          <a:pathLst>
            <a:path>
              <a:moveTo>
                <a:pt x="88569" y="3273328"/>
              </a:moveTo>
              <a:arcTo wR="2600429" hR="2600429" stAng="9900195" swAng="154479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562F2F7-13DC-4AA5-96AD-9E66D590A0AD}">
      <dsp:nvSpPr>
        <dsp:cNvPr id="0" name=""/>
        <dsp:cNvSpPr/>
      </dsp:nvSpPr>
      <dsp:spPr>
        <a:xfrm>
          <a:off x="457196" y="2133604"/>
          <a:ext cx="2749895" cy="139003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100000"/>
            </a:lnSpc>
            <a:spcBef>
              <a:spcPct val="0"/>
            </a:spcBef>
            <a:spcAft>
              <a:spcPct val="35000"/>
            </a:spcAft>
          </a:pPr>
          <a:r>
            <a:rPr lang="fr-FR" sz="1800" b="1" kern="1200" noProof="0" dirty="0" smtClean="0">
              <a:solidFill>
                <a:schemeClr val="bg1">
                  <a:lumMod val="95000"/>
                  <a:lumOff val="5000"/>
                </a:schemeClr>
              </a:solidFill>
            </a:rPr>
            <a:t>RÉPONSE</a:t>
          </a:r>
        </a:p>
        <a:p>
          <a:pPr lvl="0" algn="ctr" defTabSz="800100">
            <a:lnSpc>
              <a:spcPct val="100000"/>
            </a:lnSpc>
            <a:spcBef>
              <a:spcPct val="0"/>
            </a:spcBef>
            <a:spcAft>
              <a:spcPct val="35000"/>
            </a:spcAft>
          </a:pPr>
          <a:r>
            <a:rPr lang="fr-FR" sz="1100" kern="1200" noProof="0" dirty="0" smtClean="0">
              <a:solidFill>
                <a:schemeClr val="bg1">
                  <a:lumMod val="95000"/>
                  <a:lumOff val="5000"/>
                </a:schemeClr>
              </a:solidFill>
            </a:rPr>
            <a:t>-  Le réponse de l</a:t>
          </a:r>
          <a:r>
            <a:rPr lang="fr-FR" sz="1400" kern="1200" noProof="0" dirty="0" smtClean="0">
              <a:solidFill>
                <a:schemeClr val="bg1">
                  <a:lumMod val="95000"/>
                  <a:lumOff val="5000"/>
                </a:schemeClr>
              </a:solidFill>
            </a:rPr>
            <a:t>a façon dont une société résout le problème</a:t>
          </a:r>
        </a:p>
        <a:p>
          <a:pPr lvl="0" algn="ctr" defTabSz="800100">
            <a:lnSpc>
              <a:spcPct val="100000"/>
            </a:lnSpc>
            <a:spcBef>
              <a:spcPct val="0"/>
            </a:spcBef>
            <a:spcAft>
              <a:spcPct val="35000"/>
            </a:spcAft>
          </a:pPr>
          <a:r>
            <a:rPr lang="fr-FR" sz="1400" kern="1200" noProof="0" dirty="0" smtClean="0">
              <a:solidFill>
                <a:schemeClr val="bg1">
                  <a:lumMod val="95000"/>
                  <a:lumOff val="5000"/>
                </a:schemeClr>
              </a:solidFill>
            </a:rPr>
            <a:t>Ex: les taxes sur les énergies</a:t>
          </a:r>
          <a:endParaRPr lang="fr-FR" sz="1400" kern="1200" noProof="0" dirty="0">
            <a:solidFill>
              <a:schemeClr val="bg1">
                <a:lumMod val="95000"/>
                <a:lumOff val="5000"/>
              </a:schemeClr>
            </a:solidFill>
          </a:endParaRPr>
        </a:p>
      </dsp:txBody>
      <dsp:txXfrm>
        <a:off x="457196" y="2133604"/>
        <a:ext cx="2749895" cy="1390038"/>
      </dsp:txXfrm>
    </dsp:sp>
    <dsp:sp modelId="{3FA5B852-8517-4209-B7B4-2D35B7877A38}">
      <dsp:nvSpPr>
        <dsp:cNvPr id="0" name=""/>
        <dsp:cNvSpPr/>
      </dsp:nvSpPr>
      <dsp:spPr>
        <a:xfrm>
          <a:off x="1862071" y="525754"/>
          <a:ext cx="5200859" cy="5200859"/>
        </a:xfrm>
        <a:custGeom>
          <a:avLst/>
          <a:gdLst/>
          <a:ahLst/>
          <a:cxnLst/>
          <a:rect l="0" t="0" r="0" b="0"/>
          <a:pathLst>
            <a:path>
              <a:moveTo>
                <a:pt x="201522" y="1596698"/>
              </a:moveTo>
              <a:arcTo wR="2600429" hR="2600429" stAng="12162301" swAng="157930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B7D71-7E53-4B7F-82BE-4CBC6F36F65F}" type="datetimeFigureOut">
              <a:rPr lang="en-US" smtClean="0"/>
              <a:pPr/>
              <a:t>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B7C93-02A2-4E20-8CF4-9B86DD40049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76400"/>
            <a:ext cx="8305800" cy="1981200"/>
          </a:xfrm>
        </p:spPr>
        <p:txBody>
          <a:bodyPr/>
          <a:lstStyle/>
          <a:p>
            <a:r>
              <a:rPr lang="fr-FR" sz="4400" b="1" dirty="0" smtClean="0">
                <a:solidFill>
                  <a:schemeClr val="accent2">
                    <a:lumMod val="75000"/>
                  </a:schemeClr>
                </a:solidFill>
              </a:rPr>
              <a:t>Atelier De Formation Sur Les Caractéristiques Essentielles De La Planification et La Gestion Intégrée Des Zones Côtières (GIZC)</a:t>
            </a:r>
            <a:endParaRPr lang="en-US" sz="4400" dirty="0">
              <a:solidFill>
                <a:schemeClr val="accent2">
                  <a:lumMod val="75000"/>
                </a:schemeClr>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0"/>
            <a:ext cx="8610600" cy="914400"/>
          </a:xfrm>
        </p:spPr>
        <p:txBody>
          <a:bodyPr>
            <a:normAutofit fontScale="90000"/>
          </a:bodyPr>
          <a:lstStyle/>
          <a:p>
            <a:r>
              <a:rPr lang="en-US" b="1" dirty="0" smtClean="0">
                <a:solidFill>
                  <a:schemeClr val="accent2">
                    <a:lumMod val="75000"/>
                  </a:schemeClr>
                </a:solidFill>
              </a:rPr>
              <a:t>LA PLANIFICATION DES SCENARIOS </a:t>
            </a:r>
            <a:endParaRPr lang="en-US" b="1" dirty="0">
              <a:solidFill>
                <a:schemeClr val="accent2">
                  <a:lumMod val="75000"/>
                </a:schemeClr>
              </a:solidFill>
            </a:endParaRPr>
          </a:p>
        </p:txBody>
      </p:sp>
      <p:sp>
        <p:nvSpPr>
          <p:cNvPr id="4" name="Content Placeholder 1"/>
          <p:cNvSpPr>
            <a:spLocks noGrp="1"/>
          </p:cNvSpPr>
          <p:nvPr>
            <p:ph idx="1"/>
          </p:nvPr>
        </p:nvSpPr>
        <p:spPr>
          <a:xfrm>
            <a:off x="381000" y="1066800"/>
            <a:ext cx="8305800" cy="4572000"/>
          </a:xfrm>
        </p:spPr>
        <p:txBody>
          <a:bodyPr>
            <a:noAutofit/>
          </a:bodyPr>
          <a:lstStyle/>
          <a:p>
            <a:r>
              <a:rPr lang="fr-FR" sz="2150" dirty="0" smtClean="0">
                <a:solidFill>
                  <a:schemeClr val="bg1">
                    <a:lumMod val="95000"/>
                    <a:lumOff val="5000"/>
                  </a:schemeClr>
                </a:solidFill>
              </a:rPr>
              <a:t>Les techniques traditionnelles de prévisions ne prédisent pas souvent prédire les changements importants dans l'environnement externe d’une l'entreprise, surtout lorsque le changement est rapide et turbulent ou lorsque une information est limitée.</a:t>
            </a:r>
            <a:endParaRPr lang="en-US" sz="2150" dirty="0" smtClean="0">
              <a:solidFill>
                <a:schemeClr val="bg1">
                  <a:lumMod val="95000"/>
                  <a:lumOff val="5000"/>
                </a:schemeClr>
              </a:solidFill>
            </a:endParaRPr>
          </a:p>
          <a:p>
            <a:endParaRPr lang="en-US" sz="2150" dirty="0" smtClean="0">
              <a:solidFill>
                <a:schemeClr val="bg1">
                  <a:lumMod val="95000"/>
                  <a:lumOff val="5000"/>
                </a:schemeClr>
              </a:solidFill>
            </a:endParaRPr>
          </a:p>
          <a:p>
            <a:r>
              <a:rPr lang="fr-FR" sz="2150" dirty="0" smtClean="0">
                <a:solidFill>
                  <a:schemeClr val="bg1">
                    <a:lumMod val="95000"/>
                    <a:lumOff val="5000"/>
                  </a:schemeClr>
                </a:solidFill>
              </a:rPr>
              <a:t>Conséquemment, les opportunités importantes et menaces sérieux peuvent être négligées et la survie même de l'entreprise peut-être être en jeu.</a:t>
            </a:r>
            <a:endParaRPr lang="en-US" sz="2150" dirty="0" smtClean="0">
              <a:solidFill>
                <a:schemeClr val="bg1">
                  <a:lumMod val="95000"/>
                  <a:lumOff val="5000"/>
                </a:schemeClr>
              </a:solidFill>
            </a:endParaRPr>
          </a:p>
          <a:p>
            <a:endParaRPr lang="fr-FR" sz="2150" dirty="0" smtClean="0">
              <a:solidFill>
                <a:schemeClr val="bg1">
                  <a:lumMod val="95000"/>
                  <a:lumOff val="5000"/>
                </a:schemeClr>
              </a:solidFill>
            </a:endParaRPr>
          </a:p>
          <a:p>
            <a:r>
              <a:rPr lang="fr-FR" sz="2150" dirty="0" smtClean="0">
                <a:solidFill>
                  <a:schemeClr val="bg1">
                    <a:lumMod val="95000"/>
                    <a:lumOff val="5000"/>
                  </a:schemeClr>
                </a:solidFill>
              </a:rPr>
              <a:t>La planification de scénario est un outil conçu spécifiquement pour prendre en considération des changements majeurs et incertains dans l'environnement d’une l'entreprise.</a:t>
            </a:r>
            <a:endParaRPr lang="en-US" sz="2150" dirty="0" smtClean="0">
              <a:solidFill>
                <a:schemeClr val="bg1">
                  <a:lumMod val="95000"/>
                  <a:lumOff val="5000"/>
                </a:schemeClr>
              </a:solidFill>
            </a:endParaRPr>
          </a:p>
          <a:p>
            <a:endParaRPr lang="en-US" sz="2150" dirty="0" smtClean="0">
              <a:solidFill>
                <a:schemeClr val="bg1">
                  <a:lumMod val="95000"/>
                  <a:lumOff val="5000"/>
                </a:schemeClr>
              </a:solidFill>
            </a:endParaRPr>
          </a:p>
          <a:p>
            <a:r>
              <a:rPr lang="fr-FR" sz="2150" dirty="0" smtClean="0">
                <a:solidFill>
                  <a:schemeClr val="bg1">
                    <a:lumMod val="95000"/>
                    <a:lumOff val="5000"/>
                  </a:schemeClr>
                </a:solidFill>
              </a:rPr>
              <a:t>C’est une méthode stratégique de planification qui est utilisée pour faire des plans flexibles à long terme.</a:t>
            </a:r>
            <a:endParaRPr lang="en-US" sz="215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096000"/>
          </a:xfrm>
        </p:spPr>
        <p:txBody>
          <a:bodyPr>
            <a:noAutofit/>
          </a:bodyPr>
          <a:lstStyle/>
          <a:p>
            <a:r>
              <a:rPr lang="fr-FR" sz="2300" dirty="0" smtClean="0">
                <a:solidFill>
                  <a:schemeClr val="bg1">
                    <a:lumMod val="95000"/>
                    <a:lumOff val="5000"/>
                  </a:schemeClr>
                </a:solidFill>
              </a:rPr>
              <a:t>Il se n'agit pas de prédire l'avenir, mais, c’est une tentative de décrire ce qui est possible.</a:t>
            </a:r>
          </a:p>
          <a:p>
            <a:endParaRPr lang="fr-FR" sz="2300" dirty="0" smtClean="0">
              <a:solidFill>
                <a:schemeClr val="bg1">
                  <a:lumMod val="95000"/>
                  <a:lumOff val="5000"/>
                </a:schemeClr>
              </a:solidFill>
            </a:endParaRPr>
          </a:p>
          <a:p>
            <a:r>
              <a:rPr lang="fr-FR" sz="2300" dirty="0" smtClean="0">
                <a:solidFill>
                  <a:schemeClr val="bg1">
                    <a:lumMod val="95000"/>
                    <a:lumOff val="5000"/>
                  </a:schemeClr>
                </a:solidFill>
              </a:rPr>
              <a:t>Le résultat d'une analyse de scénario est un groupe de futurs distincts, qui sont tous plausibles.</a:t>
            </a:r>
          </a:p>
          <a:p>
            <a:endParaRPr lang="fr-FR" sz="2300" dirty="0" smtClean="0">
              <a:solidFill>
                <a:schemeClr val="bg1">
                  <a:lumMod val="95000"/>
                  <a:lumOff val="5000"/>
                </a:schemeClr>
              </a:solidFill>
            </a:endParaRPr>
          </a:p>
          <a:p>
            <a:r>
              <a:rPr lang="fr-FR" sz="2300" dirty="0" smtClean="0">
                <a:solidFill>
                  <a:schemeClr val="bg1">
                    <a:lumMod val="95000"/>
                    <a:lumOff val="5000"/>
                  </a:schemeClr>
                </a:solidFill>
              </a:rPr>
              <a:t>Le défi est donc comment faire face </a:t>
            </a:r>
            <a:r>
              <a:rPr lang="fr-FR" sz="2300" dirty="0" smtClean="0">
                <a:solidFill>
                  <a:schemeClr val="bg1">
                    <a:lumMod val="95000"/>
                    <a:lumOff val="5000"/>
                  </a:schemeClr>
                </a:solidFill>
                <a:latin typeface="Cambria"/>
              </a:rPr>
              <a:t>à</a:t>
            </a:r>
            <a:r>
              <a:rPr lang="fr-FR" sz="2300" dirty="0" smtClean="0">
                <a:solidFill>
                  <a:schemeClr val="bg1">
                    <a:lumMod val="95000"/>
                    <a:lumOff val="5000"/>
                  </a:schemeClr>
                </a:solidFill>
              </a:rPr>
              <a:t> chaque scénario possible. Cela consiste à identifier les tendances. C'est l'exploration de projeter les tendances </a:t>
            </a:r>
            <a:r>
              <a:rPr lang="fr-FR" sz="2300" dirty="0" smtClean="0">
                <a:solidFill>
                  <a:schemeClr val="bg1">
                    <a:lumMod val="95000"/>
                    <a:lumOff val="5000"/>
                  </a:schemeClr>
                </a:solidFill>
                <a:latin typeface="Cambria"/>
              </a:rPr>
              <a:t>à </a:t>
            </a:r>
            <a:r>
              <a:rPr lang="fr-FR" sz="2300" dirty="0" smtClean="0">
                <a:solidFill>
                  <a:schemeClr val="bg1">
                    <a:lumMod val="95000"/>
                    <a:lumOff val="5000"/>
                  </a:schemeClr>
                </a:solidFill>
              </a:rPr>
              <a:t>des prévisions hautes, moyennes ou faibles.</a:t>
            </a:r>
          </a:p>
          <a:p>
            <a:endParaRPr lang="fr-FR" sz="2300" dirty="0" smtClean="0">
              <a:solidFill>
                <a:schemeClr val="bg1">
                  <a:lumMod val="95000"/>
                  <a:lumOff val="5000"/>
                </a:schemeClr>
              </a:solidFill>
            </a:endParaRPr>
          </a:p>
          <a:p>
            <a:r>
              <a:rPr lang="fr-FR" sz="2300" dirty="0" smtClean="0">
                <a:solidFill>
                  <a:schemeClr val="bg1">
                    <a:lumMod val="95000"/>
                    <a:lumOff val="5000"/>
                  </a:schemeClr>
                </a:solidFill>
              </a:rPr>
              <a:t>Différente tendances + différents prévisions = l’identification d’un large gamme de possibilités</a:t>
            </a:r>
          </a:p>
          <a:p>
            <a:pPr lvl="1"/>
            <a:r>
              <a:rPr lang="fr-FR" sz="2300" dirty="0" smtClean="0">
                <a:solidFill>
                  <a:schemeClr val="bg1">
                    <a:lumMod val="95000"/>
                    <a:lumOff val="5000"/>
                  </a:schemeClr>
                </a:solidFill>
              </a:rPr>
              <a:t>Basé sur les changements directeurs: </a:t>
            </a:r>
            <a:r>
              <a:rPr lang="fr-FR" sz="2300" b="1" dirty="0" smtClean="0">
                <a:solidFill>
                  <a:schemeClr val="bg1">
                    <a:lumMod val="95000"/>
                    <a:lumOff val="5000"/>
                  </a:schemeClr>
                </a:solidFill>
              </a:rPr>
              <a:t>STEEEPE</a:t>
            </a:r>
          </a:p>
          <a:p>
            <a:pPr lvl="2"/>
            <a:r>
              <a:rPr lang="fr-FR" sz="2300" b="1" dirty="0" smtClean="0">
                <a:solidFill>
                  <a:schemeClr val="bg1">
                    <a:lumMod val="95000"/>
                    <a:lumOff val="5000"/>
                  </a:schemeClr>
                </a:solidFill>
              </a:rPr>
              <a:t>S</a:t>
            </a:r>
            <a:r>
              <a:rPr lang="fr-FR" sz="2300" dirty="0" smtClean="0">
                <a:solidFill>
                  <a:schemeClr val="bg1">
                    <a:lumMod val="95000"/>
                    <a:lumOff val="5000"/>
                  </a:schemeClr>
                </a:solidFill>
              </a:rPr>
              <a:t>ociale, </a:t>
            </a:r>
            <a:r>
              <a:rPr lang="fr-FR" sz="2300" b="1" dirty="0" smtClean="0">
                <a:solidFill>
                  <a:schemeClr val="bg1">
                    <a:lumMod val="95000"/>
                    <a:lumOff val="5000"/>
                  </a:schemeClr>
                </a:solidFill>
              </a:rPr>
              <a:t>T</a:t>
            </a:r>
            <a:r>
              <a:rPr lang="fr-FR" sz="2300" dirty="0" smtClean="0">
                <a:solidFill>
                  <a:schemeClr val="bg1">
                    <a:lumMod val="95000"/>
                    <a:lumOff val="5000"/>
                  </a:schemeClr>
                </a:solidFill>
              </a:rPr>
              <a:t>echnique, </a:t>
            </a:r>
            <a:r>
              <a:rPr lang="fr-FR" sz="2300" b="1" dirty="0" smtClean="0">
                <a:solidFill>
                  <a:schemeClr val="bg1">
                    <a:lumMod val="95000"/>
                    <a:lumOff val="5000"/>
                  </a:schemeClr>
                </a:solidFill>
              </a:rPr>
              <a:t>E</a:t>
            </a:r>
            <a:r>
              <a:rPr lang="fr-FR" sz="2300" dirty="0" smtClean="0">
                <a:solidFill>
                  <a:schemeClr val="bg1">
                    <a:lumMod val="95000"/>
                    <a:lumOff val="5000"/>
                  </a:schemeClr>
                </a:solidFill>
              </a:rPr>
              <a:t>conomique, </a:t>
            </a:r>
            <a:r>
              <a:rPr lang="fr-FR" sz="2300" b="1" dirty="0" smtClean="0">
                <a:solidFill>
                  <a:schemeClr val="bg1">
                    <a:lumMod val="95000"/>
                    <a:lumOff val="5000"/>
                  </a:schemeClr>
                </a:solidFill>
              </a:rPr>
              <a:t>E</a:t>
            </a:r>
            <a:r>
              <a:rPr lang="fr-FR" sz="2300" dirty="0" smtClean="0">
                <a:solidFill>
                  <a:schemeClr val="bg1">
                    <a:lumMod val="95000"/>
                    <a:lumOff val="5000"/>
                  </a:schemeClr>
                </a:solidFill>
              </a:rPr>
              <a:t>nvironnementale, </a:t>
            </a:r>
            <a:r>
              <a:rPr lang="fr-FR" sz="2300" b="1" dirty="0" smtClean="0">
                <a:solidFill>
                  <a:schemeClr val="bg1">
                    <a:lumMod val="95000"/>
                    <a:lumOff val="5000"/>
                  </a:schemeClr>
                </a:solidFill>
              </a:rPr>
              <a:t>E</a:t>
            </a:r>
            <a:r>
              <a:rPr lang="fr-FR" sz="2300" dirty="0" smtClean="0">
                <a:solidFill>
                  <a:schemeClr val="bg1">
                    <a:lumMod val="95000"/>
                    <a:lumOff val="5000"/>
                  </a:schemeClr>
                </a:solidFill>
              </a:rPr>
              <a:t>ducationnel, </a:t>
            </a:r>
            <a:r>
              <a:rPr lang="fr-FR" sz="2300" b="1" dirty="0" smtClean="0">
                <a:solidFill>
                  <a:schemeClr val="bg1">
                    <a:lumMod val="95000"/>
                    <a:lumOff val="5000"/>
                  </a:schemeClr>
                </a:solidFill>
              </a:rPr>
              <a:t>P</a:t>
            </a:r>
            <a:r>
              <a:rPr lang="fr-FR" sz="2300" dirty="0" smtClean="0">
                <a:solidFill>
                  <a:schemeClr val="bg1">
                    <a:lumMod val="95000"/>
                    <a:lumOff val="5000"/>
                  </a:schemeClr>
                </a:solidFill>
              </a:rPr>
              <a:t>olitique &amp; </a:t>
            </a:r>
            <a:r>
              <a:rPr lang="fr-FR" sz="2300" b="1" dirty="0" smtClean="0">
                <a:solidFill>
                  <a:schemeClr val="bg1">
                    <a:lumMod val="95000"/>
                    <a:lumOff val="5000"/>
                  </a:schemeClr>
                </a:solidFill>
              </a:rPr>
              <a:t>E</a:t>
            </a:r>
            <a:r>
              <a:rPr lang="fr-FR" sz="2300" dirty="0" smtClean="0">
                <a:solidFill>
                  <a:schemeClr val="bg1">
                    <a:lumMod val="95000"/>
                    <a:lumOff val="5000"/>
                  </a:schemeClr>
                </a:solidFill>
              </a:rPr>
              <a:t>sthétique</a:t>
            </a:r>
          </a:p>
          <a:p>
            <a:pPr lvl="2"/>
            <a:endParaRPr lang="fr-FR" sz="23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43000"/>
            <a:ext cx="8610600" cy="4572000"/>
          </a:xfrm>
        </p:spPr>
        <p:txBody>
          <a:bodyPr>
            <a:noAutofit/>
          </a:bodyPr>
          <a:lstStyle/>
          <a:p>
            <a:pPr marL="571500" indent="-571500">
              <a:buFont typeface="+mj-lt"/>
              <a:buAutoNum type="romanLcPeriod"/>
            </a:pPr>
            <a:r>
              <a:rPr lang="fr-FR" dirty="0" smtClean="0">
                <a:solidFill>
                  <a:schemeClr val="bg1">
                    <a:lumMod val="95000"/>
                    <a:lumOff val="5000"/>
                  </a:schemeClr>
                </a:solidFill>
              </a:rPr>
              <a:t>Les gestionnaires sont contraints de sortir de leur vision du monde standard, tout en mettant en valeur les points faibles qui pourraient autrement être négligés dans la prévision généralement acceptée.</a:t>
            </a:r>
            <a:endParaRPr lang="en-US" dirty="0" smtClean="0">
              <a:solidFill>
                <a:schemeClr val="bg1">
                  <a:lumMod val="95000"/>
                  <a:lumOff val="5000"/>
                </a:schemeClr>
              </a:solidFill>
            </a:endParaRPr>
          </a:p>
          <a:p>
            <a:pPr marL="571500" indent="-571500">
              <a:buFont typeface="+mj-lt"/>
              <a:buAutoNum type="romanLcPeriod"/>
            </a:pPr>
            <a:endParaRPr lang="en-US" dirty="0" smtClean="0">
              <a:solidFill>
                <a:schemeClr val="bg1">
                  <a:lumMod val="95000"/>
                  <a:lumOff val="5000"/>
                </a:schemeClr>
              </a:solidFill>
            </a:endParaRPr>
          </a:p>
          <a:p>
            <a:pPr marL="571500" indent="-571500">
              <a:buFont typeface="+mj-lt"/>
              <a:buAutoNum type="romanLcPeriod"/>
            </a:pPr>
            <a:r>
              <a:rPr lang="fr-FR" dirty="0" smtClean="0">
                <a:solidFill>
                  <a:schemeClr val="bg1">
                    <a:lumMod val="95000"/>
                    <a:lumOff val="5000"/>
                  </a:schemeClr>
                </a:solidFill>
              </a:rPr>
              <a:t>Les décideurs sont mieux places pour reconnaître un scénario d</a:t>
            </a:r>
            <a:r>
              <a:rPr lang="fr-FR" dirty="0" smtClean="0">
                <a:solidFill>
                  <a:schemeClr val="bg1">
                    <a:lumMod val="95000"/>
                    <a:lumOff val="5000"/>
                  </a:schemeClr>
                </a:solidFill>
                <a:latin typeface="Cambria"/>
              </a:rPr>
              <a:t>è</a:t>
            </a:r>
            <a:r>
              <a:rPr lang="fr-FR" dirty="0" smtClean="0">
                <a:solidFill>
                  <a:schemeClr val="bg1">
                    <a:lumMod val="95000"/>
                    <a:lumOff val="5000"/>
                  </a:schemeClr>
                </a:solidFill>
              </a:rPr>
              <a:t>s les étapes initiales.</a:t>
            </a:r>
            <a:endParaRPr lang="en-US" dirty="0" smtClean="0">
              <a:solidFill>
                <a:schemeClr val="bg1">
                  <a:lumMod val="95000"/>
                  <a:lumOff val="5000"/>
                </a:schemeClr>
              </a:solidFill>
            </a:endParaRPr>
          </a:p>
          <a:p>
            <a:pPr marL="571500" indent="-571500">
              <a:buFont typeface="+mj-lt"/>
              <a:buAutoNum type="romanLcPeriod"/>
            </a:pPr>
            <a:endParaRPr lang="en-US" dirty="0" smtClean="0">
              <a:solidFill>
                <a:schemeClr val="bg1">
                  <a:lumMod val="95000"/>
                  <a:lumOff val="5000"/>
                </a:schemeClr>
              </a:solidFill>
            </a:endParaRPr>
          </a:p>
          <a:p>
            <a:pPr marL="571500" indent="-571500">
              <a:buFont typeface="+mj-lt"/>
              <a:buAutoNum type="romanLcPeriod"/>
            </a:pPr>
            <a:r>
              <a:rPr lang="fr-FR" dirty="0" smtClean="0">
                <a:solidFill>
                  <a:schemeClr val="bg1">
                    <a:lumMod val="95000"/>
                    <a:lumOff val="5000"/>
                  </a:schemeClr>
                </a:solidFill>
              </a:rPr>
              <a:t>Les gestionnaires sont plus aptes à comprendre la source des désaccords qui surviennent souvent lorsqu'ils envisagent différents scénarios sans même les réaliser.</a:t>
            </a:r>
            <a:endParaRPr lang="en-US" dirty="0" smtClean="0">
              <a:solidFill>
                <a:schemeClr val="bg1">
                  <a:lumMod val="95000"/>
                  <a:lumOff val="5000"/>
                </a:schemeClr>
              </a:solidFill>
            </a:endParaRPr>
          </a:p>
        </p:txBody>
      </p:sp>
      <p:sp>
        <p:nvSpPr>
          <p:cNvPr id="3" name="Title 2"/>
          <p:cNvSpPr>
            <a:spLocks noGrp="1"/>
          </p:cNvSpPr>
          <p:nvPr>
            <p:ph type="title"/>
          </p:nvPr>
        </p:nvSpPr>
        <p:spPr>
          <a:xfrm>
            <a:off x="304800" y="-381000"/>
            <a:ext cx="8839200" cy="1219200"/>
          </a:xfrm>
        </p:spPr>
        <p:txBody>
          <a:bodyPr>
            <a:normAutofit/>
          </a:bodyPr>
          <a:lstStyle/>
          <a:p>
            <a:r>
              <a:rPr lang="fr-FR" sz="3400" b="1" dirty="0" smtClean="0">
                <a:solidFill>
                  <a:schemeClr val="accent2">
                    <a:lumMod val="75000"/>
                  </a:schemeClr>
                </a:solidFill>
              </a:rPr>
              <a:t>Les avantages de la planification de scénario</a:t>
            </a:r>
            <a:endParaRPr lang="en-US" sz="34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381000"/>
            <a:ext cx="8382000" cy="4572000"/>
          </a:xfrm>
        </p:spPr>
        <p:txBody>
          <a:bodyPr>
            <a:noAutofit/>
          </a:bodyPr>
          <a:lstStyle/>
          <a:p>
            <a:pPr marL="346075" indent="-346075"/>
            <a:r>
              <a:rPr lang="fr-FR" sz="2500" dirty="0" smtClean="0">
                <a:solidFill>
                  <a:schemeClr val="bg1">
                    <a:lumMod val="95000"/>
                    <a:lumOff val="5000"/>
                  </a:schemeClr>
                </a:solidFill>
              </a:rPr>
              <a:t>La planification des scénarios est utilisée pour étudier les avenirs possibles basée sur les changements des pressions et des dans la gestion de l'environnement.</a:t>
            </a:r>
            <a:endParaRPr lang="en-US" sz="2500" dirty="0" smtClean="0">
              <a:solidFill>
                <a:schemeClr val="bg1">
                  <a:lumMod val="95000"/>
                  <a:lumOff val="5000"/>
                </a:schemeClr>
              </a:solidFill>
            </a:endParaRPr>
          </a:p>
          <a:p>
            <a:pPr marL="346075" indent="-346075"/>
            <a:endParaRPr lang="en-US" sz="2500" dirty="0" smtClean="0">
              <a:solidFill>
                <a:schemeClr val="bg1">
                  <a:lumMod val="95000"/>
                  <a:lumOff val="5000"/>
                </a:schemeClr>
              </a:solidFill>
            </a:endParaRPr>
          </a:p>
          <a:p>
            <a:pPr marL="346075" indent="-346075"/>
            <a:r>
              <a:rPr lang="fr-FR" sz="2500" dirty="0" smtClean="0">
                <a:solidFill>
                  <a:schemeClr val="bg1">
                    <a:lumMod val="95000"/>
                    <a:lumOff val="5000"/>
                  </a:schemeClr>
                </a:solidFill>
              </a:rPr>
              <a:t>Utilisé pour examiner les changements démographiques.</a:t>
            </a:r>
          </a:p>
          <a:p>
            <a:pPr marL="346075" indent="-346075"/>
            <a:endParaRPr lang="en-US" sz="2500" dirty="0" smtClean="0">
              <a:solidFill>
                <a:schemeClr val="bg1">
                  <a:lumMod val="95000"/>
                  <a:lumOff val="5000"/>
                </a:schemeClr>
              </a:solidFill>
            </a:endParaRPr>
          </a:p>
          <a:p>
            <a:pPr marL="346075" indent="-346075"/>
            <a:r>
              <a:rPr lang="fr-FR" sz="2500" dirty="0" smtClean="0">
                <a:solidFill>
                  <a:schemeClr val="bg1">
                    <a:lumMod val="95000"/>
                    <a:lumOff val="5000"/>
                  </a:schemeClr>
                </a:solidFill>
              </a:rPr>
              <a:t>Utilisé pour vérifier des changements fondés sur les demandes de biens et services dans les diverses secteurs côtiers.</a:t>
            </a:r>
            <a:endParaRPr lang="en-US" sz="2500" dirty="0" smtClean="0">
              <a:solidFill>
                <a:schemeClr val="bg1">
                  <a:lumMod val="95000"/>
                  <a:lumOff val="5000"/>
                </a:schemeClr>
              </a:solidFill>
            </a:endParaRPr>
          </a:p>
          <a:p>
            <a:pPr marL="346075" indent="-346075"/>
            <a:endParaRPr lang="en-US" sz="2500" dirty="0" smtClean="0">
              <a:solidFill>
                <a:schemeClr val="bg1">
                  <a:lumMod val="95000"/>
                  <a:lumOff val="5000"/>
                </a:schemeClr>
              </a:solidFill>
            </a:endParaRPr>
          </a:p>
          <a:p>
            <a:pPr marL="346075" indent="-346075"/>
            <a:r>
              <a:rPr lang="fr-FR" sz="2500" dirty="0" smtClean="0">
                <a:solidFill>
                  <a:schemeClr val="bg1">
                    <a:lumMod val="95000"/>
                    <a:lumOff val="5000"/>
                  </a:schemeClr>
                </a:solidFill>
              </a:rPr>
              <a:t>Utilisé dans la planification de la vulnérabilité côtière.</a:t>
            </a:r>
            <a:endParaRPr lang="en-US" sz="2500" dirty="0" smtClean="0">
              <a:solidFill>
                <a:schemeClr val="bg1">
                  <a:lumMod val="95000"/>
                  <a:lumOff val="5000"/>
                </a:schemeClr>
              </a:solidFill>
            </a:endParaRPr>
          </a:p>
          <a:p>
            <a:pPr marL="346075" indent="-346075"/>
            <a:endParaRPr lang="en-US" sz="2500" dirty="0" smtClean="0">
              <a:solidFill>
                <a:schemeClr val="bg1">
                  <a:lumMod val="95000"/>
                  <a:lumOff val="5000"/>
                </a:schemeClr>
              </a:solidFill>
            </a:endParaRPr>
          </a:p>
          <a:p>
            <a:pPr marL="346075" indent="-346075"/>
            <a:r>
              <a:rPr lang="en-US" sz="2500" dirty="0" smtClean="0">
                <a:solidFill>
                  <a:schemeClr val="bg1">
                    <a:lumMod val="95000"/>
                    <a:lumOff val="5000"/>
                  </a:schemeClr>
                </a:solidFill>
              </a:rPr>
              <a:t>Le cadre </a:t>
            </a:r>
            <a:r>
              <a:rPr lang="fr-FR" sz="2500" dirty="0" smtClean="0">
                <a:solidFill>
                  <a:schemeClr val="bg1">
                    <a:lumMod val="95000"/>
                    <a:lumOff val="5000"/>
                  </a:schemeClr>
                </a:solidFill>
              </a:rPr>
              <a:t>méthodologique</a:t>
            </a:r>
            <a:r>
              <a:rPr lang="en-US" sz="2500" dirty="0" smtClean="0">
                <a:solidFill>
                  <a:schemeClr val="bg1">
                    <a:lumMod val="95000"/>
                    <a:lumOff val="5000"/>
                  </a:schemeClr>
                </a:solidFill>
              </a:rPr>
              <a:t> DPSIR: </a:t>
            </a:r>
            <a:r>
              <a:rPr lang="fr-FR" sz="2500" dirty="0" smtClean="0">
                <a:solidFill>
                  <a:schemeClr val="bg1">
                    <a:lumMod val="95000"/>
                    <a:lumOff val="5000"/>
                  </a:schemeClr>
                </a:solidFill>
              </a:rPr>
              <a:t>utile pour la planification de scénario.</a:t>
            </a:r>
            <a:endParaRPr lang="en-US" sz="25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p:cNvGrpSpPr/>
          <p:nvPr/>
        </p:nvGrpSpPr>
        <p:grpSpPr>
          <a:xfrm>
            <a:off x="457200" y="0"/>
            <a:ext cx="8153400" cy="5029200"/>
            <a:chOff x="533400" y="457200"/>
            <a:chExt cx="8153400" cy="5029200"/>
          </a:xfrm>
        </p:grpSpPr>
        <p:sp>
          <p:nvSpPr>
            <p:cNvPr id="5" name="Oval 4"/>
            <p:cNvSpPr/>
            <p:nvPr/>
          </p:nvSpPr>
          <p:spPr>
            <a:xfrm>
              <a:off x="1143000" y="990600"/>
              <a:ext cx="2667000" cy="13716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D</a:t>
              </a:r>
              <a:r>
                <a:rPr lang="en-US" sz="1700" dirty="0" smtClean="0"/>
                <a:t>riving Forces</a:t>
              </a:r>
            </a:p>
            <a:p>
              <a:pPr algn="ctr"/>
              <a:r>
                <a:rPr lang="fr-FR" sz="1400" b="1" dirty="0" smtClean="0"/>
                <a:t>Forces Directrices</a:t>
              </a:r>
              <a:endParaRPr lang="fr-FR" sz="1400" b="1" dirty="0"/>
            </a:p>
          </p:txBody>
        </p:sp>
        <p:sp>
          <p:nvSpPr>
            <p:cNvPr id="6" name="Oval 5"/>
            <p:cNvSpPr/>
            <p:nvPr/>
          </p:nvSpPr>
          <p:spPr>
            <a:xfrm>
              <a:off x="5181600" y="457200"/>
              <a:ext cx="3048000" cy="19050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smtClean="0"/>
                <a:t>R</a:t>
              </a:r>
              <a:r>
                <a:rPr lang="fr-FR" b="1" dirty="0" smtClean="0"/>
                <a:t>éponses</a:t>
              </a:r>
              <a:r>
                <a:rPr lang="en-US" dirty="0" smtClean="0"/>
                <a:t> </a:t>
              </a:r>
              <a:endParaRPr lang="en-US" dirty="0"/>
            </a:p>
          </p:txBody>
        </p:sp>
        <p:sp>
          <p:nvSpPr>
            <p:cNvPr id="7" name="Oval 6"/>
            <p:cNvSpPr/>
            <p:nvPr/>
          </p:nvSpPr>
          <p:spPr>
            <a:xfrm>
              <a:off x="533400" y="3048000"/>
              <a:ext cx="2514600" cy="13716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600" b="1" dirty="0" err="1" smtClean="0"/>
                <a:t>P</a:t>
              </a:r>
              <a:r>
                <a:rPr lang="fr-FR" dirty="0" err="1" smtClean="0"/>
                <a:t>r</a:t>
              </a:r>
              <a:r>
                <a:rPr lang="fr-FR" dirty="0" err="1" smtClean="0">
                  <a:latin typeface="Cambria"/>
                </a:rPr>
                <a:t>é</a:t>
              </a:r>
              <a:r>
                <a:rPr lang="fr-FR" dirty="0" err="1" smtClean="0"/>
                <a:t>ssions</a:t>
              </a:r>
              <a:r>
                <a:rPr lang="en-US" dirty="0" smtClean="0"/>
                <a:t> </a:t>
              </a:r>
              <a:endParaRPr lang="en-US" dirty="0"/>
            </a:p>
          </p:txBody>
        </p:sp>
        <p:sp>
          <p:nvSpPr>
            <p:cNvPr id="8" name="Oval 7"/>
            <p:cNvSpPr/>
            <p:nvPr/>
          </p:nvSpPr>
          <p:spPr>
            <a:xfrm>
              <a:off x="3048000" y="4114800"/>
              <a:ext cx="2514600" cy="13716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S</a:t>
              </a:r>
              <a:r>
                <a:rPr lang="en-US" dirty="0" smtClean="0"/>
                <a:t>tate</a:t>
              </a:r>
            </a:p>
            <a:p>
              <a:pPr algn="ctr"/>
              <a:r>
                <a:rPr lang="fr-FR" dirty="0" smtClean="0"/>
                <a:t>L’État</a:t>
              </a:r>
              <a:endParaRPr lang="fr-FR" dirty="0"/>
            </a:p>
          </p:txBody>
        </p:sp>
        <p:sp>
          <p:nvSpPr>
            <p:cNvPr id="9" name="Oval 8"/>
            <p:cNvSpPr/>
            <p:nvPr/>
          </p:nvSpPr>
          <p:spPr>
            <a:xfrm>
              <a:off x="6172200" y="3276600"/>
              <a:ext cx="2514600" cy="1447800"/>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I</a:t>
              </a:r>
              <a:r>
                <a:rPr lang="en-US" dirty="0" smtClean="0"/>
                <a:t>mpacts</a:t>
              </a:r>
              <a:endParaRPr lang="en-US" dirty="0"/>
            </a:p>
          </p:txBody>
        </p:sp>
        <p:cxnSp>
          <p:nvCxnSpPr>
            <p:cNvPr id="13" name="Straight Arrow Connector 12"/>
            <p:cNvCxnSpPr/>
            <p:nvPr/>
          </p:nvCxnSpPr>
          <p:spPr>
            <a:xfrm rot="10800000" flipV="1">
              <a:off x="3886200" y="990599"/>
              <a:ext cx="1371600" cy="4572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1905000" y="2514600"/>
              <a:ext cx="533400" cy="3810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981200" y="4495800"/>
              <a:ext cx="838200" cy="3048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638800" y="4343400"/>
              <a:ext cx="533400" cy="3048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flipV="1">
              <a:off x="2895604" y="2133601"/>
              <a:ext cx="2590797" cy="1066797"/>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flipV="1">
              <a:off x="4572000" y="2438400"/>
              <a:ext cx="1676400" cy="16002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16200000" flipH="1">
              <a:off x="6819900" y="2628900"/>
              <a:ext cx="685800" cy="3048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6200000" flipV="1">
              <a:off x="7048500" y="2552700"/>
              <a:ext cx="685800" cy="3048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sp>
        <p:nvSpPr>
          <p:cNvPr id="38" name="Rectangle 37"/>
          <p:cNvSpPr/>
          <p:nvPr/>
        </p:nvSpPr>
        <p:spPr>
          <a:xfrm>
            <a:off x="304800" y="4967407"/>
            <a:ext cx="8534400" cy="1661993"/>
          </a:xfrm>
          <a:prstGeom prst="rect">
            <a:avLst/>
          </a:prstGeom>
        </p:spPr>
        <p:txBody>
          <a:bodyPr wrap="square">
            <a:spAutoFit/>
          </a:bodyPr>
          <a:lstStyle/>
          <a:p>
            <a:pPr marL="284163" indent="-284163">
              <a:buFont typeface="Arial" pitchFamily="34" charset="0"/>
              <a:buChar char="•"/>
            </a:pPr>
            <a:endParaRPr lang="en-US" sz="1700" dirty="0" smtClean="0">
              <a:solidFill>
                <a:schemeClr val="bg1">
                  <a:lumMod val="95000"/>
                  <a:lumOff val="5000"/>
                </a:schemeClr>
              </a:solidFill>
            </a:endParaRPr>
          </a:p>
          <a:p>
            <a:pPr marL="284163" indent="-284163">
              <a:buFont typeface="Arial" pitchFamily="34" charset="0"/>
              <a:buChar char="•"/>
            </a:pPr>
            <a:r>
              <a:rPr lang="en-US" sz="1700" dirty="0" smtClean="0">
                <a:solidFill>
                  <a:schemeClr val="bg1">
                    <a:lumMod val="95000"/>
                    <a:lumOff val="5000"/>
                  </a:schemeClr>
                </a:solidFill>
              </a:rPr>
              <a:t>Le cadre </a:t>
            </a:r>
            <a:r>
              <a:rPr lang="fr-FR" sz="1700" dirty="0" smtClean="0">
                <a:solidFill>
                  <a:schemeClr val="bg1">
                    <a:lumMod val="95000"/>
                    <a:lumOff val="5000"/>
                  </a:schemeClr>
                </a:solidFill>
              </a:rPr>
              <a:t>méthodologique</a:t>
            </a:r>
            <a:r>
              <a:rPr lang="en-US" sz="1700" dirty="0" smtClean="0">
                <a:solidFill>
                  <a:schemeClr val="bg1">
                    <a:lumMod val="95000"/>
                    <a:lumOff val="5000"/>
                  </a:schemeClr>
                </a:solidFill>
              </a:rPr>
              <a:t> DPSIR </a:t>
            </a:r>
            <a:r>
              <a:rPr lang="fr-FR" sz="1700" dirty="0" smtClean="0">
                <a:solidFill>
                  <a:schemeClr val="bg1">
                    <a:lumMod val="95000"/>
                    <a:lumOff val="5000"/>
                  </a:schemeClr>
                </a:solidFill>
              </a:rPr>
              <a:t>est une extension du modèle PSR (pression-état-réponse).</a:t>
            </a:r>
          </a:p>
          <a:p>
            <a:pPr marL="284163" indent="-284163">
              <a:buFont typeface="Arial" pitchFamily="34" charset="0"/>
              <a:buChar char="•"/>
            </a:pPr>
            <a:endParaRPr lang="en-US" sz="1700" dirty="0" smtClean="0">
              <a:solidFill>
                <a:schemeClr val="bg1">
                  <a:lumMod val="95000"/>
                  <a:lumOff val="5000"/>
                </a:schemeClr>
              </a:solidFill>
            </a:endParaRPr>
          </a:p>
          <a:p>
            <a:pPr marL="284163" indent="-284163">
              <a:buFont typeface="Arial" pitchFamily="34" charset="0"/>
              <a:buChar char="•"/>
            </a:pPr>
            <a:r>
              <a:rPr lang="fr-FR" sz="1700" dirty="0" smtClean="0">
                <a:solidFill>
                  <a:schemeClr val="bg1">
                    <a:lumMod val="95000"/>
                    <a:lumOff val="5000"/>
                  </a:schemeClr>
                </a:solidFill>
              </a:rPr>
              <a:t>Il a été développé par Anthony </a:t>
            </a:r>
            <a:r>
              <a:rPr lang="fr-FR" sz="1700" dirty="0" err="1" smtClean="0">
                <a:solidFill>
                  <a:schemeClr val="bg1">
                    <a:lumMod val="95000"/>
                    <a:lumOff val="5000"/>
                  </a:schemeClr>
                </a:solidFill>
              </a:rPr>
              <a:t>Friend</a:t>
            </a:r>
            <a:r>
              <a:rPr lang="fr-FR" sz="1700" dirty="0" smtClean="0">
                <a:solidFill>
                  <a:schemeClr val="bg1">
                    <a:lumMod val="95000"/>
                    <a:lumOff val="5000"/>
                  </a:schemeClr>
                </a:solidFill>
              </a:rPr>
              <a:t> dans les années 1970 et par la suite adopté par l'état de l'OCDE du groupe environnement (SOE).</a:t>
            </a:r>
            <a:endParaRPr lang="en-US" sz="1700" dirty="0" smtClean="0">
              <a:solidFill>
                <a:schemeClr val="bg1">
                  <a:lumMod val="95000"/>
                  <a:lumOff val="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52400"/>
            <a:ext cx="8458200" cy="4572000"/>
          </a:xfrm>
        </p:spPr>
        <p:txBody>
          <a:bodyPr>
            <a:noAutofit/>
          </a:bodyPr>
          <a:lstStyle/>
          <a:p>
            <a:pPr>
              <a:buNone/>
            </a:pPr>
            <a:endParaRPr lang="en-US" sz="2400" dirty="0" smtClean="0">
              <a:solidFill>
                <a:schemeClr val="bg1">
                  <a:lumMod val="95000"/>
                  <a:lumOff val="5000"/>
                </a:schemeClr>
              </a:solidFill>
            </a:endParaRPr>
          </a:p>
          <a:p>
            <a:pPr marL="393700" indent="-393700">
              <a:buNone/>
            </a:pPr>
            <a:r>
              <a:rPr lang="en-US" sz="4400" dirty="0" smtClean="0">
                <a:solidFill>
                  <a:schemeClr val="bg1">
                    <a:lumMod val="95000"/>
                    <a:lumOff val="5000"/>
                  </a:schemeClr>
                </a:solidFill>
              </a:rPr>
              <a:t>D</a:t>
            </a:r>
            <a:r>
              <a:rPr lang="en-US" sz="2400" dirty="0" smtClean="0">
                <a:solidFill>
                  <a:schemeClr val="bg1">
                    <a:lumMod val="95000"/>
                    <a:lumOff val="5000"/>
                  </a:schemeClr>
                </a:solidFill>
              </a:rPr>
              <a:t>: </a:t>
            </a:r>
            <a:r>
              <a:rPr lang="en-US" sz="1800" b="1" i="1" dirty="0" smtClean="0">
                <a:solidFill>
                  <a:schemeClr val="bg1">
                    <a:lumMod val="95000"/>
                    <a:lumOff val="5000"/>
                  </a:schemeClr>
                </a:solidFill>
              </a:rPr>
              <a:t>Driving forces/F</a:t>
            </a:r>
            <a:r>
              <a:rPr lang="fr-FR" sz="1800" b="1" i="1" dirty="0" err="1" smtClean="0">
                <a:solidFill>
                  <a:schemeClr val="bg1">
                    <a:lumMod val="95000"/>
                    <a:lumOff val="5000"/>
                  </a:schemeClr>
                </a:solidFill>
              </a:rPr>
              <a:t>orces</a:t>
            </a:r>
            <a:r>
              <a:rPr lang="fr-FR" sz="1800" b="1" i="1" dirty="0" smtClean="0">
                <a:solidFill>
                  <a:schemeClr val="bg1">
                    <a:lumMod val="95000"/>
                    <a:lumOff val="5000"/>
                  </a:schemeClr>
                </a:solidFill>
              </a:rPr>
              <a:t> directrices </a:t>
            </a:r>
            <a:r>
              <a:rPr lang="fr-FR" sz="1800" dirty="0" smtClean="0">
                <a:solidFill>
                  <a:schemeClr val="bg1">
                    <a:lumMod val="95000"/>
                    <a:lumOff val="5000"/>
                  </a:schemeClr>
                </a:solidFill>
              </a:rPr>
              <a:t>sont les facteurs sous-jacents qui influencent diverses variables pertinentes.</a:t>
            </a:r>
            <a:endParaRPr lang="en-US" sz="2000" dirty="0" smtClean="0">
              <a:solidFill>
                <a:schemeClr val="bg1">
                  <a:lumMod val="95000"/>
                  <a:lumOff val="5000"/>
                </a:schemeClr>
              </a:solidFill>
            </a:endParaRPr>
          </a:p>
          <a:p>
            <a:pPr marL="393700" indent="-393700">
              <a:buNone/>
            </a:pPr>
            <a:r>
              <a:rPr lang="en-US" sz="2000" dirty="0" smtClean="0">
                <a:solidFill>
                  <a:schemeClr val="bg1">
                    <a:lumMod val="95000"/>
                    <a:lumOff val="5000"/>
                  </a:schemeClr>
                </a:solidFill>
              </a:rPr>
              <a:t> </a:t>
            </a:r>
            <a:endParaRPr lang="en-US" sz="2400" dirty="0" smtClean="0">
              <a:solidFill>
                <a:schemeClr val="bg1">
                  <a:lumMod val="95000"/>
                  <a:lumOff val="5000"/>
                </a:schemeClr>
              </a:solidFill>
            </a:endParaRPr>
          </a:p>
          <a:p>
            <a:pPr marL="393700" indent="-393700">
              <a:buNone/>
            </a:pPr>
            <a:r>
              <a:rPr lang="en-US" sz="4400" dirty="0" smtClean="0">
                <a:solidFill>
                  <a:schemeClr val="bg1">
                    <a:lumMod val="95000"/>
                    <a:lumOff val="5000"/>
                  </a:schemeClr>
                </a:solidFill>
              </a:rPr>
              <a:t>P</a:t>
            </a:r>
            <a:r>
              <a:rPr lang="en-US" sz="2400" dirty="0" smtClean="0">
                <a:solidFill>
                  <a:schemeClr val="bg1">
                    <a:lumMod val="95000"/>
                    <a:lumOff val="5000"/>
                  </a:schemeClr>
                </a:solidFill>
              </a:rPr>
              <a:t>: </a:t>
            </a:r>
            <a:r>
              <a:rPr lang="fr-FR" sz="1800" b="1" i="1" dirty="0" smtClean="0">
                <a:solidFill>
                  <a:schemeClr val="bg1">
                    <a:lumMod val="95000"/>
                    <a:lumOff val="5000"/>
                  </a:schemeClr>
                </a:solidFill>
              </a:rPr>
              <a:t>Pressure/</a:t>
            </a:r>
            <a:r>
              <a:rPr lang="fr-FR" sz="1800" b="1" i="1" dirty="0" err="1" smtClean="0">
                <a:solidFill>
                  <a:schemeClr val="bg1">
                    <a:lumMod val="95000"/>
                    <a:lumOff val="5000"/>
                  </a:schemeClr>
                </a:solidFill>
              </a:rPr>
              <a:t>Pr</a:t>
            </a:r>
            <a:r>
              <a:rPr lang="fr-FR" sz="1800" b="1" i="1" dirty="0" err="1" smtClean="0">
                <a:solidFill>
                  <a:schemeClr val="bg1">
                    <a:lumMod val="95000"/>
                    <a:lumOff val="5000"/>
                  </a:schemeClr>
                </a:solidFill>
                <a:latin typeface="Cambria"/>
              </a:rPr>
              <a:t>é</a:t>
            </a:r>
            <a:r>
              <a:rPr lang="fr-FR" sz="1800" b="1" i="1" dirty="0" err="1" smtClean="0">
                <a:solidFill>
                  <a:schemeClr val="bg1">
                    <a:lumMod val="95000"/>
                    <a:lumOff val="5000"/>
                  </a:schemeClr>
                </a:solidFill>
              </a:rPr>
              <a:t>ssions</a:t>
            </a:r>
            <a:r>
              <a:rPr lang="en-US" sz="1800" b="1" i="1" dirty="0" smtClean="0">
                <a:solidFill>
                  <a:schemeClr val="bg1">
                    <a:lumMod val="95000"/>
                    <a:lumOff val="5000"/>
                  </a:schemeClr>
                </a:solidFill>
              </a:rPr>
              <a:t> </a:t>
            </a:r>
            <a:r>
              <a:rPr lang="en-US" sz="1800" dirty="0" smtClean="0">
                <a:solidFill>
                  <a:schemeClr val="bg1">
                    <a:lumMod val="95000"/>
                    <a:lumOff val="5000"/>
                  </a:schemeClr>
                </a:solidFill>
              </a:rPr>
              <a:t>- </a:t>
            </a:r>
            <a:r>
              <a:rPr lang="en-US" sz="1800" dirty="0" err="1" smtClean="0">
                <a:solidFill>
                  <a:schemeClr val="bg1">
                    <a:lumMod val="95000"/>
                    <a:lumOff val="5000"/>
                  </a:schemeClr>
                </a:solidFill>
              </a:rPr>
              <a:t>ces</a:t>
            </a:r>
            <a:r>
              <a:rPr lang="en-US" sz="1800" dirty="0" smtClean="0">
                <a:solidFill>
                  <a:schemeClr val="bg1">
                    <a:lumMod val="95000"/>
                    <a:lumOff val="5000"/>
                  </a:schemeClr>
                </a:solidFill>
              </a:rPr>
              <a:t> </a:t>
            </a:r>
            <a:r>
              <a:rPr lang="fr-FR" sz="1800" dirty="0" smtClean="0">
                <a:solidFill>
                  <a:schemeClr val="bg1">
                    <a:lumMod val="95000"/>
                    <a:lumOff val="5000"/>
                  </a:schemeClr>
                </a:solidFill>
              </a:rPr>
              <a:t>indicateurs décrivent les variables  qui affectent directement l’environnement.</a:t>
            </a:r>
            <a:r>
              <a:rPr lang="en-US" sz="2400" dirty="0" smtClean="0">
                <a:solidFill>
                  <a:schemeClr val="bg1">
                    <a:lumMod val="95000"/>
                    <a:lumOff val="5000"/>
                  </a:schemeClr>
                </a:solidFill>
              </a:rPr>
              <a:t/>
            </a:r>
            <a:br>
              <a:rPr lang="en-US" sz="2400" dirty="0" smtClean="0">
                <a:solidFill>
                  <a:schemeClr val="bg1">
                    <a:lumMod val="95000"/>
                    <a:lumOff val="5000"/>
                  </a:schemeClr>
                </a:solidFill>
              </a:rPr>
            </a:br>
            <a:endParaRPr lang="en-US" sz="2400" dirty="0" smtClean="0">
              <a:solidFill>
                <a:schemeClr val="bg1">
                  <a:lumMod val="95000"/>
                  <a:lumOff val="5000"/>
                </a:schemeClr>
              </a:solidFill>
            </a:endParaRPr>
          </a:p>
          <a:p>
            <a:pPr marL="393700" indent="-393700">
              <a:buNone/>
            </a:pPr>
            <a:r>
              <a:rPr lang="en-US" sz="4400" dirty="0" smtClean="0">
                <a:solidFill>
                  <a:schemeClr val="bg1">
                    <a:lumMod val="95000"/>
                    <a:lumOff val="5000"/>
                  </a:schemeClr>
                </a:solidFill>
              </a:rPr>
              <a:t>S</a:t>
            </a:r>
            <a:r>
              <a:rPr lang="en-US" sz="2400" dirty="0" smtClean="0">
                <a:solidFill>
                  <a:schemeClr val="bg1">
                    <a:lumMod val="95000"/>
                    <a:lumOff val="5000"/>
                  </a:schemeClr>
                </a:solidFill>
              </a:rPr>
              <a:t>: </a:t>
            </a:r>
            <a:r>
              <a:rPr lang="en-US" sz="1800" b="1" i="1" dirty="0" smtClean="0">
                <a:solidFill>
                  <a:schemeClr val="bg1">
                    <a:lumMod val="95000"/>
                    <a:lumOff val="5000"/>
                  </a:schemeClr>
                </a:solidFill>
              </a:rPr>
              <a:t>State/</a:t>
            </a:r>
            <a:r>
              <a:rPr lang="en-US" sz="1800" b="1" i="1" dirty="0" err="1" smtClean="0">
                <a:solidFill>
                  <a:schemeClr val="bg1">
                    <a:lumMod val="95000"/>
                    <a:lumOff val="5000"/>
                  </a:schemeClr>
                </a:solidFill>
              </a:rPr>
              <a:t>L’</a:t>
            </a:r>
            <a:r>
              <a:rPr lang="en-US" sz="1800" b="1" i="1" dirty="0" err="1" smtClean="0">
                <a:solidFill>
                  <a:schemeClr val="bg1">
                    <a:lumMod val="95000"/>
                    <a:lumOff val="5000"/>
                  </a:schemeClr>
                </a:solidFill>
                <a:latin typeface="Cambria"/>
              </a:rPr>
              <a:t>é</a:t>
            </a:r>
            <a:r>
              <a:rPr lang="en-US" sz="1800" b="1" i="1" dirty="0" err="1" smtClean="0">
                <a:solidFill>
                  <a:schemeClr val="bg1">
                    <a:lumMod val="95000"/>
                    <a:lumOff val="5000"/>
                  </a:schemeClr>
                </a:solidFill>
              </a:rPr>
              <a:t>tat</a:t>
            </a:r>
            <a:r>
              <a:rPr lang="en-US" sz="1800" b="1" i="1" dirty="0" smtClean="0">
                <a:solidFill>
                  <a:schemeClr val="bg1">
                    <a:lumMod val="95000"/>
                    <a:lumOff val="5000"/>
                  </a:schemeClr>
                </a:solidFill>
              </a:rPr>
              <a:t> - </a:t>
            </a:r>
            <a:r>
              <a:rPr lang="fr-FR" sz="1800" dirty="0" smtClean="0">
                <a:solidFill>
                  <a:schemeClr val="bg1">
                    <a:lumMod val="95000"/>
                    <a:lumOff val="5000"/>
                  </a:schemeClr>
                </a:solidFill>
              </a:rPr>
              <a:t>ces indicateurs démontrent l'état actuel de l'environnement.</a:t>
            </a:r>
            <a:r>
              <a:rPr lang="en-US" sz="1800" dirty="0" smtClean="0">
                <a:solidFill>
                  <a:schemeClr val="bg1">
                    <a:lumMod val="95000"/>
                    <a:lumOff val="5000"/>
                  </a:schemeClr>
                </a:solidFill>
              </a:rPr>
              <a:t> </a:t>
            </a:r>
            <a:endParaRPr lang="en-US" sz="2400" dirty="0" smtClean="0">
              <a:solidFill>
                <a:schemeClr val="bg1">
                  <a:lumMod val="95000"/>
                  <a:lumOff val="5000"/>
                </a:schemeClr>
              </a:solidFill>
            </a:endParaRPr>
          </a:p>
          <a:p>
            <a:pPr marL="393700" indent="-393700"/>
            <a:endParaRPr lang="en-US" sz="2400" dirty="0" smtClean="0">
              <a:solidFill>
                <a:schemeClr val="bg1">
                  <a:lumMod val="95000"/>
                  <a:lumOff val="5000"/>
                </a:schemeClr>
              </a:solidFill>
            </a:endParaRPr>
          </a:p>
          <a:p>
            <a:pPr marL="393700" indent="-393700">
              <a:buNone/>
            </a:pPr>
            <a:r>
              <a:rPr lang="en-US" sz="4400" dirty="0" smtClean="0">
                <a:solidFill>
                  <a:schemeClr val="bg1">
                    <a:lumMod val="95000"/>
                    <a:lumOff val="5000"/>
                  </a:schemeClr>
                </a:solidFill>
              </a:rPr>
              <a:t>I</a:t>
            </a:r>
            <a:r>
              <a:rPr lang="en-US" sz="2400" dirty="0" smtClean="0">
                <a:solidFill>
                  <a:schemeClr val="bg1">
                    <a:lumMod val="95000"/>
                    <a:lumOff val="5000"/>
                  </a:schemeClr>
                </a:solidFill>
              </a:rPr>
              <a:t>: </a:t>
            </a:r>
            <a:r>
              <a:rPr lang="en-US" sz="1800" b="1" i="1" dirty="0" smtClean="0">
                <a:solidFill>
                  <a:schemeClr val="bg1">
                    <a:lumMod val="95000"/>
                    <a:lumOff val="5000"/>
                  </a:schemeClr>
                </a:solidFill>
              </a:rPr>
              <a:t>Impact – </a:t>
            </a:r>
            <a:r>
              <a:rPr lang="en-US" sz="1800" dirty="0" err="1" smtClean="0">
                <a:solidFill>
                  <a:schemeClr val="bg1">
                    <a:lumMod val="95000"/>
                    <a:lumOff val="5000"/>
                  </a:schemeClr>
                </a:solidFill>
              </a:rPr>
              <a:t>ces</a:t>
            </a:r>
            <a:r>
              <a:rPr lang="en-US" sz="1800" dirty="0" smtClean="0">
                <a:solidFill>
                  <a:schemeClr val="bg1">
                    <a:lumMod val="95000"/>
                    <a:lumOff val="5000"/>
                  </a:schemeClr>
                </a:solidFill>
              </a:rPr>
              <a:t> </a:t>
            </a:r>
            <a:r>
              <a:rPr lang="fr-FR" sz="1800" dirty="0" smtClean="0">
                <a:solidFill>
                  <a:schemeClr val="bg1">
                    <a:lumMod val="95000"/>
                    <a:lumOff val="5000"/>
                  </a:schemeClr>
                </a:solidFill>
              </a:rPr>
              <a:t>indicateurs décrivent les effets ultimes des changements de l'état.</a:t>
            </a:r>
            <a:r>
              <a:rPr lang="en-US" sz="1800" dirty="0" smtClean="0">
                <a:solidFill>
                  <a:schemeClr val="bg1">
                    <a:lumMod val="95000"/>
                    <a:lumOff val="5000"/>
                  </a:schemeClr>
                </a:solidFill>
              </a:rPr>
              <a:t> </a:t>
            </a:r>
            <a:r>
              <a:rPr lang="en-US" sz="2400" dirty="0" smtClean="0">
                <a:solidFill>
                  <a:schemeClr val="bg1">
                    <a:lumMod val="95000"/>
                    <a:lumOff val="5000"/>
                  </a:schemeClr>
                </a:solidFill>
              </a:rPr>
              <a:t/>
            </a:r>
            <a:br>
              <a:rPr lang="en-US" sz="2400" dirty="0" smtClean="0">
                <a:solidFill>
                  <a:schemeClr val="bg1">
                    <a:lumMod val="95000"/>
                    <a:lumOff val="5000"/>
                  </a:schemeClr>
                </a:solidFill>
              </a:rPr>
            </a:br>
            <a:endParaRPr lang="en-US" sz="2400" dirty="0" smtClean="0">
              <a:solidFill>
                <a:schemeClr val="bg1">
                  <a:lumMod val="95000"/>
                  <a:lumOff val="5000"/>
                </a:schemeClr>
              </a:solidFill>
            </a:endParaRPr>
          </a:p>
          <a:p>
            <a:pPr marL="393700" indent="-393700">
              <a:buNone/>
            </a:pPr>
            <a:r>
              <a:rPr lang="en-US" sz="4400" dirty="0" smtClean="0">
                <a:solidFill>
                  <a:schemeClr val="bg1">
                    <a:lumMod val="95000"/>
                    <a:lumOff val="5000"/>
                  </a:schemeClr>
                </a:solidFill>
              </a:rPr>
              <a:t>R</a:t>
            </a:r>
            <a:r>
              <a:rPr lang="en-US" sz="2400" dirty="0" smtClean="0">
                <a:solidFill>
                  <a:schemeClr val="bg1">
                    <a:lumMod val="95000"/>
                    <a:lumOff val="5000"/>
                  </a:schemeClr>
                </a:solidFill>
              </a:rPr>
              <a:t>: </a:t>
            </a:r>
            <a:r>
              <a:rPr lang="en-US" sz="1800" b="1" i="1" dirty="0" smtClean="0">
                <a:solidFill>
                  <a:schemeClr val="bg1">
                    <a:lumMod val="95000"/>
                    <a:lumOff val="5000"/>
                  </a:schemeClr>
                </a:solidFill>
              </a:rPr>
              <a:t>Response/</a:t>
            </a:r>
            <a:r>
              <a:rPr lang="en-US" sz="1800" b="1" i="1" dirty="0" err="1" smtClean="0">
                <a:solidFill>
                  <a:schemeClr val="bg1">
                    <a:lumMod val="95000"/>
                    <a:lumOff val="5000"/>
                  </a:schemeClr>
                </a:solidFill>
              </a:rPr>
              <a:t>r</a:t>
            </a:r>
            <a:r>
              <a:rPr lang="en-US" sz="1800" b="1" i="1" dirty="0" err="1" smtClean="0">
                <a:solidFill>
                  <a:schemeClr val="bg1">
                    <a:lumMod val="95000"/>
                    <a:lumOff val="5000"/>
                  </a:schemeClr>
                </a:solidFill>
                <a:latin typeface="Cambria"/>
              </a:rPr>
              <a:t>é</a:t>
            </a:r>
            <a:r>
              <a:rPr lang="en-US" sz="1800" b="1" i="1" dirty="0" err="1" smtClean="0">
                <a:solidFill>
                  <a:schemeClr val="bg1">
                    <a:lumMod val="95000"/>
                    <a:lumOff val="5000"/>
                  </a:schemeClr>
                </a:solidFill>
              </a:rPr>
              <a:t>ponse</a:t>
            </a:r>
            <a:r>
              <a:rPr lang="en-US" sz="1800" b="1" i="1" dirty="0" smtClean="0">
                <a:solidFill>
                  <a:schemeClr val="bg1">
                    <a:lumMod val="95000"/>
                    <a:lumOff val="5000"/>
                  </a:schemeClr>
                </a:solidFill>
              </a:rPr>
              <a:t> - </a:t>
            </a:r>
            <a:r>
              <a:rPr lang="en-US" sz="1800" dirty="0" smtClean="0">
                <a:solidFill>
                  <a:schemeClr val="bg1">
                    <a:lumMod val="95000"/>
                    <a:lumOff val="5000"/>
                  </a:schemeClr>
                </a:solidFill>
              </a:rPr>
              <a:t> </a:t>
            </a:r>
            <a:r>
              <a:rPr lang="en-US" sz="1800" dirty="0" err="1" smtClean="0">
                <a:solidFill>
                  <a:schemeClr val="bg1">
                    <a:lumMod val="95000"/>
                    <a:lumOff val="5000"/>
                  </a:schemeClr>
                </a:solidFill>
              </a:rPr>
              <a:t>ces</a:t>
            </a:r>
            <a:r>
              <a:rPr lang="en-US" sz="1800" dirty="0" smtClean="0">
                <a:solidFill>
                  <a:schemeClr val="bg1">
                    <a:lumMod val="95000"/>
                    <a:lumOff val="5000"/>
                  </a:schemeClr>
                </a:solidFill>
              </a:rPr>
              <a:t> </a:t>
            </a:r>
            <a:r>
              <a:rPr lang="fr-FR" sz="1800" dirty="0" smtClean="0">
                <a:solidFill>
                  <a:schemeClr val="bg1">
                    <a:lumMod val="95000"/>
                    <a:lumOff val="5000"/>
                  </a:schemeClr>
                </a:solidFill>
              </a:rPr>
              <a:t>indicateurs démontrent les efforts de la société (c‘.-à-d. les politiciens, les décideurs) pour résoudre les problèmes</a:t>
            </a:r>
            <a:endParaRPr lang="en-US" sz="20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304800"/>
          <a:ext cx="86106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MERCI DE VOTRE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806</TotalTime>
  <Words>543</Words>
  <Application>Microsoft Office PowerPoint</Application>
  <PresentationFormat>On-screen Show (4:3)</PresentationFormat>
  <Paragraphs>68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Paper</vt:lpstr>
      <vt:lpstr>Atelier De Formation Sur Les Caractéristiques Essentielles De La Planification et La Gestion Intégrée Des Zones Côtières (GIZC)</vt:lpstr>
      <vt:lpstr>LA PLANIFICATION DES SCENARIOS </vt:lpstr>
      <vt:lpstr>Slide 3</vt:lpstr>
      <vt:lpstr>Les avantages de la planification de scénario</vt:lpstr>
      <vt:lpstr>Slide 5</vt:lpstr>
      <vt:lpstr>Slide 6</vt:lpstr>
      <vt:lpstr>Slide 7</vt:lpstr>
      <vt:lpstr>Slide 8</vt:lpstr>
      <vt:lpstr>Slide 9</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22</cp:revision>
  <dcterms:created xsi:type="dcterms:W3CDTF">2011-10-16T15:29:09Z</dcterms:created>
  <dcterms:modified xsi:type="dcterms:W3CDTF">2012-02-02T19:51:35Z</dcterms:modified>
</cp:coreProperties>
</file>